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274" r:id="rId2"/>
    <p:sldId id="259" r:id="rId3"/>
    <p:sldId id="276" r:id="rId4"/>
    <p:sldId id="260" r:id="rId5"/>
    <p:sldId id="305" r:id="rId6"/>
    <p:sldId id="306" r:id="rId7"/>
    <p:sldId id="307" r:id="rId8"/>
    <p:sldId id="308" r:id="rId9"/>
    <p:sldId id="261" r:id="rId10"/>
    <p:sldId id="309" r:id="rId11"/>
    <p:sldId id="310" r:id="rId12"/>
    <p:sldId id="277" r:id="rId13"/>
    <p:sldId id="311" r:id="rId14"/>
    <p:sldId id="312" r:id="rId15"/>
    <p:sldId id="278" r:id="rId16"/>
    <p:sldId id="279" r:id="rId17"/>
    <p:sldId id="313"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262" r:id="rId34"/>
    <p:sldId id="329" r:id="rId35"/>
    <p:sldId id="330" r:id="rId36"/>
    <p:sldId id="331" r:id="rId37"/>
    <p:sldId id="332" r:id="rId38"/>
    <p:sldId id="333" r:id="rId39"/>
    <p:sldId id="334" r:id="rId40"/>
    <p:sldId id="335" r:id="rId41"/>
    <p:sldId id="281"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0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p:restoredTop sz="94643"/>
  </p:normalViewPr>
  <p:slideViewPr>
    <p:cSldViewPr snapToGrid="0" snapToObjects="1">
      <p:cViewPr varScale="1">
        <p:scale>
          <a:sx n="135" d="100"/>
          <a:sy n="135" d="100"/>
        </p:scale>
        <p:origin x="10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40409-AA54-9F48-8656-95EBD0E16EFC}" type="datetimeFigureOut">
              <a:rPr lang="en-US" smtClean="0"/>
              <a:t>9/24/18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20FA80-1576-924F-8AFA-111A3237EF21}" type="slidenum">
              <a:rPr lang="en-US" smtClean="0"/>
              <a:t>‹#›</a:t>
            </a:fld>
            <a:endParaRPr lang="en-US"/>
          </a:p>
        </p:txBody>
      </p:sp>
    </p:spTree>
    <p:extLst>
      <p:ext uri="{BB962C8B-B14F-4D97-AF65-F5344CB8AC3E}">
        <p14:creationId xmlns:p14="http://schemas.microsoft.com/office/powerpoint/2010/main" val="117969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758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1381124"/>
          </a:xfrm>
        </p:spPr>
        <p:txBody>
          <a:bodyPr lIns="0" tIns="0" rIns="0" bIns="0" anchor="b">
            <a:normAutofit/>
          </a:bodyPr>
          <a:lstStyle>
            <a:lvl1pPr algn="ctr">
              <a:defRPr sz="3000" b="0">
                <a:solidFill>
                  <a:schemeClr val="tx1"/>
                </a:solidFill>
              </a:defRPr>
            </a:lvl1pPr>
          </a:lstStyle>
          <a:p>
            <a:r>
              <a:rPr lang="en-US" dirty="0"/>
              <a:t>CHAPTER 1</a:t>
            </a:r>
          </a:p>
        </p:txBody>
      </p:sp>
      <p:sp>
        <p:nvSpPr>
          <p:cNvPr id="3" name="Subtitle 2"/>
          <p:cNvSpPr>
            <a:spLocks noGrp="1"/>
          </p:cNvSpPr>
          <p:nvPr>
            <p:ph type="subTitle" idx="1" hasCustomPrompt="1"/>
          </p:nvPr>
        </p:nvSpPr>
        <p:spPr>
          <a:xfrm>
            <a:off x="685800" y="2849732"/>
            <a:ext cx="7772400" cy="3338004"/>
          </a:xfrm>
        </p:spPr>
        <p:txBody>
          <a:bodyPr lIns="0" tIns="0" rIns="0" bIns="0">
            <a:noAutofit/>
          </a:bodyPr>
          <a:lstStyle>
            <a:lvl1pPr marL="0" indent="0" algn="ctr">
              <a:buNone/>
              <a:defRPr sz="48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 Introduction to Selection</a:t>
            </a:r>
          </a:p>
        </p:txBody>
      </p:sp>
      <p:sp>
        <p:nvSpPr>
          <p:cNvPr id="4" name="Date Placeholder 3"/>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cxnSp>
        <p:nvCxnSpPr>
          <p:cNvPr id="9" name="Straight Connector 8">
            <a:extLst>
              <a:ext uri="{FF2B5EF4-FFF2-40B4-BE49-F238E27FC236}">
                <a16:creationId xmlns:a16="http://schemas.microsoft.com/office/drawing/2014/main" id="{DDFF1564-7A40-5B4B-9A24-3601B5A06E57}"/>
              </a:ext>
            </a:extLst>
          </p:cNvPr>
          <p:cNvCxnSpPr>
            <a:cxnSpLocks/>
          </p:cNvCxnSpPr>
          <p:nvPr userDrawn="1"/>
        </p:nvCxnSpPr>
        <p:spPr>
          <a:xfrm>
            <a:off x="0" y="2654425"/>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2508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29262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97639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200"/>
            </a:lvl1pPr>
            <a:lvl2pPr>
              <a:spcBef>
                <a:spcPts val="1200"/>
              </a:spcBef>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j-lt"/>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lvl1pPr>
              <a:defRPr>
                <a:latin typeface="+mj-lt"/>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416461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23888" y="6418554"/>
            <a:ext cx="5491162" cy="225752"/>
          </a:xfrm>
          <a:prstGeom prst="rect">
            <a:avLst/>
          </a:prstGeom>
        </p:spPr>
        <p:txBody>
          <a:bodyPr lIns="0" tIns="0" rIns="0" bIns="0" anchor="b" anchorCtr="0"/>
          <a:lstStyle>
            <a:lvl1pPr>
              <a:defRPr sz="800"/>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85265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331304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99898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110479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70509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61168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dirty="0"/>
              <a:t>© 2019 Wessex Press • Human Resource Selection 9e • Gatewood, </a:t>
            </a:r>
            <a:r>
              <a:rPr lang="en-US" dirty="0" err="1"/>
              <a:t>Feild</a:t>
            </a:r>
            <a:r>
              <a:rPr lang="en-US" dirty="0"/>
              <a:t>, Barrick</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E7765F-978A-F841-9637-D5ED7CD3AF88}" type="slidenum">
              <a:rPr lang="en-US" smtClean="0"/>
              <a:t>‹#›</a:t>
            </a:fld>
            <a:endParaRPr lang="en-US"/>
          </a:p>
        </p:txBody>
      </p:sp>
    </p:spTree>
    <p:extLst>
      <p:ext uri="{BB962C8B-B14F-4D97-AF65-F5344CB8AC3E}">
        <p14:creationId xmlns:p14="http://schemas.microsoft.com/office/powerpoint/2010/main" val="2510097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097280"/>
          </a:xfrm>
          <a:prstGeom prst="rect">
            <a:avLst/>
          </a:prstGeom>
          <a:solidFill>
            <a:srgbClr val="007580"/>
          </a:solidFill>
        </p:spPr>
        <p:txBody>
          <a:bodyPr vert="horz" lIns="548640" tIns="0" rIns="548640" bIns="0" rtlCol="0" anchor="ctr">
            <a:normAutofit/>
          </a:bodyPr>
          <a:lstStyle/>
          <a:p>
            <a:r>
              <a:rPr lang="en-US" dirty="0"/>
              <a:t>Click to edit Master title style</a:t>
            </a:r>
          </a:p>
        </p:txBody>
      </p:sp>
      <p:sp>
        <p:nvSpPr>
          <p:cNvPr id="3" name="Text Placeholder 2"/>
          <p:cNvSpPr>
            <a:spLocks noGrp="1"/>
          </p:cNvSpPr>
          <p:nvPr>
            <p:ph type="body" idx="1"/>
          </p:nvPr>
        </p:nvSpPr>
        <p:spPr>
          <a:xfrm>
            <a:off x="628650" y="1463040"/>
            <a:ext cx="7886700" cy="4703270"/>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418554"/>
            <a:ext cx="3943350" cy="225752"/>
          </a:xfrm>
          <a:prstGeom prst="rect">
            <a:avLst/>
          </a:prstGeom>
        </p:spPr>
        <p:txBody>
          <a:bodyPr vert="horz" lIns="0" tIns="0" rIns="0" bIns="0" rtlCol="0" anchor="b" anchorCtr="0"/>
          <a:lstStyle>
            <a:lvl1pPr algn="l">
              <a:defRPr sz="800">
                <a:solidFill>
                  <a:schemeClr val="tx1"/>
                </a:solidFill>
              </a:defRPr>
            </a:lvl1pPr>
          </a:lstStyle>
          <a:p>
            <a:r>
              <a:rPr lang="en-US" dirty="0"/>
              <a:t>© 2019 Wessex Press • Human Resource Selection 9e • Gatewood, </a:t>
            </a:r>
            <a:r>
              <a:rPr lang="en-US" dirty="0" err="1"/>
              <a:t>Feild</a:t>
            </a:r>
            <a:r>
              <a:rPr lang="en-US" dirty="0"/>
              <a:t>, Barrick</a:t>
            </a:r>
          </a:p>
        </p:txBody>
      </p:sp>
      <p:sp>
        <p:nvSpPr>
          <p:cNvPr id="6" name="Slide Number Placeholder 5"/>
          <p:cNvSpPr>
            <a:spLocks noGrp="1"/>
          </p:cNvSpPr>
          <p:nvPr>
            <p:ph type="sldNum" sz="quarter" idx="4"/>
          </p:nvPr>
        </p:nvSpPr>
        <p:spPr>
          <a:xfrm>
            <a:off x="6457950" y="6418554"/>
            <a:ext cx="2057400" cy="225751"/>
          </a:xfrm>
          <a:prstGeom prst="rect">
            <a:avLst/>
          </a:prstGeom>
        </p:spPr>
        <p:txBody>
          <a:bodyPr vert="horz" lIns="0" tIns="0" rIns="0" bIns="0" rtlCol="0" anchor="b" anchorCtr="0"/>
          <a:lstStyle>
            <a:lvl1pPr algn="r">
              <a:defRPr sz="800">
                <a:solidFill>
                  <a:schemeClr val="tx1"/>
                </a:solidFill>
              </a:defRPr>
            </a:lvl1pPr>
          </a:lstStyle>
          <a:p>
            <a:fld id="{C6E7765F-978A-F841-9637-D5ED7CD3AF88}" type="slidenum">
              <a:rPr lang="en-US" smtClean="0"/>
              <a:pPr/>
              <a:t>‹#›</a:t>
            </a:fld>
            <a:endParaRPr lang="en-US" dirty="0"/>
          </a:p>
        </p:txBody>
      </p:sp>
    </p:spTree>
    <p:extLst>
      <p:ext uri="{BB962C8B-B14F-4D97-AF65-F5344CB8AC3E}">
        <p14:creationId xmlns:p14="http://schemas.microsoft.com/office/powerpoint/2010/main" val="3267395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7D390B-1F5F-A941-ADE7-FBFB07EB8511}"/>
              </a:ext>
            </a:extLst>
          </p:cNvPr>
          <p:cNvPicPr>
            <a:picLocks noChangeAspect="1"/>
          </p:cNvPicPr>
          <p:nvPr/>
        </p:nvPicPr>
        <p:blipFill rotWithShape="1">
          <a:blip r:embed="rId2"/>
          <a:srcRect b="29897"/>
          <a:stretch/>
        </p:blipFill>
        <p:spPr>
          <a:xfrm>
            <a:off x="886120" y="0"/>
            <a:ext cx="7315200" cy="6410227"/>
          </a:xfrm>
          <a:prstGeom prst="rect">
            <a:avLst/>
          </a:prstGeom>
        </p:spPr>
      </p:pic>
    </p:spTree>
    <p:extLst>
      <p:ext uri="{BB962C8B-B14F-4D97-AF65-F5344CB8AC3E}">
        <p14:creationId xmlns:p14="http://schemas.microsoft.com/office/powerpoint/2010/main" val="463867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D82B9B7B-0265-F74C-A185-C5BEE2A40811}"/>
              </a:ext>
            </a:extLst>
          </p:cNvPr>
          <p:cNvPicPr>
            <a:picLocks noChangeAspect="1"/>
          </p:cNvPicPr>
          <p:nvPr/>
        </p:nvPicPr>
        <p:blipFill>
          <a:blip r:embed="rId2"/>
          <a:stretch>
            <a:fillRect/>
          </a:stretch>
        </p:blipFill>
        <p:spPr>
          <a:xfrm>
            <a:off x="1600200" y="1417625"/>
            <a:ext cx="5943600" cy="4680585"/>
          </a:xfrm>
          <a:prstGeom prst="rect">
            <a:avLst/>
          </a:prstGeom>
        </p:spPr>
      </p:pic>
    </p:spTree>
    <p:extLst>
      <p:ext uri="{BB962C8B-B14F-4D97-AF65-F5344CB8AC3E}">
        <p14:creationId xmlns:p14="http://schemas.microsoft.com/office/powerpoint/2010/main" val="188098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234950" indent="-227013">
              <a:lnSpc>
                <a:spcPct val="100000"/>
              </a:lnSpc>
              <a:spcBef>
                <a:spcPts val="1200"/>
              </a:spcBef>
            </a:pPr>
            <a:r>
              <a:rPr lang="en-US" sz="2000" dirty="0"/>
              <a:t>Self-reported application data are susceptible to distortion – applicants believe it is advantageous to “look good”</a:t>
            </a:r>
          </a:p>
          <a:p>
            <a:pPr marL="234950" indent="-227013">
              <a:lnSpc>
                <a:spcPct val="100000"/>
              </a:lnSpc>
              <a:spcBef>
                <a:spcPts val="1200"/>
              </a:spcBef>
            </a:pPr>
            <a:r>
              <a:rPr lang="en-US" sz="2000" dirty="0"/>
              <a:t>Applicants should be told – preferably both verbally and in writing – that the information they give will affect their employability</a:t>
            </a:r>
          </a:p>
          <a:p>
            <a:pPr marL="234950" indent="-227013">
              <a:lnSpc>
                <a:spcPct val="100000"/>
              </a:lnSpc>
              <a:spcBef>
                <a:spcPts val="1200"/>
              </a:spcBef>
            </a:pPr>
            <a:r>
              <a:rPr lang="en-US" sz="2000" dirty="0"/>
              <a:t>Extent of faking can be reduced through instructions that include statements about the consequences (e.g., “Deliberate attempts to falsify information … may be grounds for not hiring you … or for terminating you after you begin work.”)</a:t>
            </a:r>
          </a:p>
          <a:p>
            <a:pPr marL="234950" indent="-227013">
              <a:lnSpc>
                <a:spcPct val="100000"/>
              </a:lnSpc>
              <a:spcBef>
                <a:spcPts val="1200"/>
              </a:spcBef>
            </a:pPr>
            <a:r>
              <a:rPr lang="en-US" sz="2000" dirty="0"/>
              <a:t>Applicants should be required to sign and date their application, and sign a statement certifying the accuracy of the information they provided</a:t>
            </a:r>
          </a:p>
          <a:p>
            <a:pPr marL="234950" indent="-227013">
              <a:lnSpc>
                <a:spcPct val="100000"/>
              </a:lnSpc>
              <a:spcBef>
                <a:spcPts val="1200"/>
              </a:spcBef>
            </a:pPr>
            <a:r>
              <a:rPr lang="en-US" sz="2000" dirty="0"/>
              <a:t>In states covered by an employment-at-will doctrine, an employer should be sure that no contract of permanent employment is implied in the application or any resulting job offer letter</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223235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Legal Implications of Application Forms</a:t>
            </a:r>
          </a:p>
          <a:p>
            <a:pPr marL="460375" indent="-225425">
              <a:spcBef>
                <a:spcPts val="1200"/>
              </a:spcBef>
            </a:pPr>
            <a:r>
              <a:rPr lang="en-US" dirty="0"/>
              <a:t>“The more information (on application forms), the better” mentality can create major problems for an employer</a:t>
            </a:r>
          </a:p>
          <a:p>
            <a:pPr marL="685800" indent="-225425">
              <a:lnSpc>
                <a:spcPct val="100000"/>
              </a:lnSpc>
              <a:spcBef>
                <a:spcPts val="600"/>
              </a:spcBef>
              <a:buFont typeface="Wingdings" pitchFamily="2" charset="2"/>
              <a:buChar char="§"/>
            </a:pPr>
            <a:r>
              <a:rPr lang="en-US" dirty="0"/>
              <a:t>Federal and state laws affect the kinds of information that can be requested</a:t>
            </a:r>
          </a:p>
          <a:p>
            <a:pPr marL="685800" indent="-225425">
              <a:lnSpc>
                <a:spcPct val="100000"/>
              </a:lnSpc>
              <a:spcBef>
                <a:spcPts val="600"/>
              </a:spcBef>
              <a:buFont typeface="Wingdings" pitchFamily="2" charset="2"/>
              <a:buChar char="§"/>
            </a:pPr>
            <a:r>
              <a:rPr lang="en-US" dirty="0"/>
              <a:t>Generally assumed that </a:t>
            </a:r>
            <a:r>
              <a:rPr lang="en-US" i="1" dirty="0"/>
              <a:t>all</a:t>
            </a:r>
            <a:r>
              <a:rPr lang="en-US" dirty="0"/>
              <a:t> questions asked are used in making hiring decisions</a:t>
            </a:r>
          </a:p>
          <a:p>
            <a:pPr marL="685800" indent="-225425">
              <a:lnSpc>
                <a:spcPct val="100000"/>
              </a:lnSpc>
              <a:spcBef>
                <a:spcPts val="600"/>
              </a:spcBef>
              <a:buFont typeface="Wingdings" pitchFamily="2" charset="2"/>
              <a:buChar char="§"/>
            </a:pPr>
            <a:r>
              <a:rPr lang="en-US" dirty="0"/>
              <a:t>The burden of proof may be on the employer to demonstrate that </a:t>
            </a:r>
            <a:r>
              <a:rPr lang="en-US" i="1" dirty="0"/>
              <a:t>all</a:t>
            </a:r>
            <a:r>
              <a:rPr lang="en-US" dirty="0"/>
              <a:t> application questions are fair and not discriminatory</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03145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lstStyle/>
          <a:p>
            <a:pPr marL="0" indent="0">
              <a:buNone/>
            </a:pPr>
            <a:r>
              <a:rPr lang="en-US" b="1" dirty="0">
                <a:latin typeface="+mj-lt"/>
              </a:rPr>
              <a:t>Legal Implications of Application Forms</a:t>
            </a:r>
          </a:p>
          <a:p>
            <a:pPr marL="460375" indent="-225425">
              <a:spcBef>
                <a:spcPts val="1200"/>
              </a:spcBef>
            </a:pPr>
            <a:r>
              <a:rPr lang="en-US" dirty="0"/>
              <a:t>The law according to EEOC preemployment guidelines cautions against questions that</a:t>
            </a:r>
          </a:p>
          <a:p>
            <a:pPr marL="1203325" indent="-282575">
              <a:spcBef>
                <a:spcPts val="1200"/>
              </a:spcBef>
              <a:buSzPct val="95000"/>
              <a:buFont typeface="+mj-lt"/>
              <a:buAutoNum type="alphaLcPeriod"/>
            </a:pPr>
            <a:r>
              <a:rPr lang="en-US" dirty="0"/>
              <a:t>disproportionately screen out minority group members or members of one sex</a:t>
            </a:r>
          </a:p>
          <a:p>
            <a:pPr marL="1203325" indent="-282575">
              <a:spcBef>
                <a:spcPts val="1200"/>
              </a:spcBef>
              <a:buSzPct val="95000"/>
              <a:buFont typeface="+mj-lt"/>
              <a:buAutoNum type="alphaLcPeriod"/>
            </a:pPr>
            <a:r>
              <a:rPr lang="en-US" dirty="0"/>
              <a:t>do not predict successful performance on the job</a:t>
            </a:r>
          </a:p>
          <a:p>
            <a:pPr marL="1203325" indent="-282575">
              <a:spcBef>
                <a:spcPts val="1200"/>
              </a:spcBef>
              <a:buSzPct val="95000"/>
              <a:buFont typeface="+mj-lt"/>
              <a:buAutoNum type="alphaLcPeriod"/>
            </a:pPr>
            <a:r>
              <a:rPr lang="en-US" dirty="0"/>
              <a:t>cannot be justified as a business necessity</a:t>
            </a:r>
          </a:p>
          <a:p>
            <a:pPr marL="460375" indent="-225425">
              <a:spcBef>
                <a:spcPts val="1200"/>
              </a:spcBef>
              <a:buSzPct val="95000"/>
            </a:pPr>
            <a:r>
              <a:rPr lang="en-US" dirty="0"/>
              <a:t>Table 9.4 lists rating criteria useful for examining the appropriateness of application form questions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73759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8E22B8A4-4130-6C47-B384-914D239A0DDE}"/>
              </a:ext>
            </a:extLst>
          </p:cNvPr>
          <p:cNvPicPr>
            <a:picLocks noChangeAspect="1"/>
          </p:cNvPicPr>
          <p:nvPr/>
        </p:nvPicPr>
        <p:blipFill>
          <a:blip r:embed="rId2"/>
          <a:stretch>
            <a:fillRect/>
          </a:stretch>
        </p:blipFill>
        <p:spPr>
          <a:xfrm>
            <a:off x="1362710" y="1554045"/>
            <a:ext cx="6418580" cy="3902710"/>
          </a:xfrm>
          <a:prstGeom prst="rect">
            <a:avLst/>
          </a:prstGeom>
        </p:spPr>
      </p:pic>
    </p:spTree>
    <p:extLst>
      <p:ext uri="{BB962C8B-B14F-4D97-AF65-F5344CB8AC3E}">
        <p14:creationId xmlns:p14="http://schemas.microsoft.com/office/powerpoint/2010/main" val="1860612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buNone/>
            </a:pPr>
            <a:r>
              <a:rPr lang="en-US" b="1" dirty="0">
                <a:latin typeface="+mj-lt"/>
              </a:rPr>
              <a:t>Composition of Application Forms</a:t>
            </a:r>
          </a:p>
          <a:p>
            <a:pPr marL="460375" indent="-225425">
              <a:spcBef>
                <a:spcPts val="1200"/>
              </a:spcBef>
            </a:pPr>
            <a:r>
              <a:rPr lang="en-US" dirty="0"/>
              <a:t>Most job applications consist of two majors parts:</a:t>
            </a:r>
          </a:p>
          <a:p>
            <a:pPr marL="685800" indent="-225425">
              <a:spcBef>
                <a:spcPts val="1200"/>
              </a:spcBef>
              <a:buFont typeface="Wingdings" pitchFamily="2" charset="2"/>
              <a:buChar char="§"/>
            </a:pPr>
            <a:r>
              <a:rPr lang="en-US" dirty="0"/>
              <a:t>Instructional information for completing and submitting the application</a:t>
            </a:r>
          </a:p>
          <a:p>
            <a:pPr marL="685800" indent="-225425">
              <a:spcBef>
                <a:spcPts val="1200"/>
              </a:spcBef>
              <a:buFont typeface="Wingdings" pitchFamily="2" charset="2"/>
              <a:buChar char="§"/>
            </a:pPr>
            <a:r>
              <a:rPr lang="en-US" dirty="0"/>
              <a:t>Questions whose answers are used in deciding applicant suitability for a position in the organization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87831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Composition of Application Forms</a:t>
            </a:r>
          </a:p>
          <a:p>
            <a:pPr marL="460375" indent="-225425">
              <a:spcBef>
                <a:spcPts val="1200"/>
              </a:spcBef>
            </a:pPr>
            <a:r>
              <a:rPr lang="en-US" dirty="0"/>
              <a:t>Instructions for applicants:</a:t>
            </a:r>
          </a:p>
          <a:p>
            <a:pPr marL="920750" indent="-225425">
              <a:spcBef>
                <a:spcPts val="1200"/>
              </a:spcBef>
              <a:buFont typeface="Wingdings" pitchFamily="2" charset="2"/>
              <a:buChar char="§"/>
            </a:pPr>
            <a:r>
              <a:rPr lang="en-US" sz="2000" dirty="0"/>
              <a:t>The form should be clear and understandable</a:t>
            </a:r>
          </a:p>
          <a:p>
            <a:pPr marL="920750" indent="-225425">
              <a:spcBef>
                <a:spcPts val="1200"/>
              </a:spcBef>
              <a:buFont typeface="Wingdings" pitchFamily="2" charset="2"/>
              <a:buChar char="§"/>
            </a:pPr>
            <a:r>
              <a:rPr lang="en-US" sz="2000" dirty="0"/>
              <a:t>The form should state that applicants giving unsolicited information will be rejected</a:t>
            </a:r>
          </a:p>
          <a:p>
            <a:pPr marL="920750" indent="-225425">
              <a:spcBef>
                <a:spcPts val="1200"/>
              </a:spcBef>
              <a:buFont typeface="Wingdings" pitchFamily="2" charset="2"/>
              <a:buChar char="§"/>
            </a:pPr>
            <a:r>
              <a:rPr lang="en-US" sz="2000" dirty="0"/>
              <a:t>The form should state that disabled applicants can request reasonable accommodation in completing the application</a:t>
            </a:r>
          </a:p>
          <a:p>
            <a:pPr marL="920750" indent="-225425">
              <a:spcBef>
                <a:spcPts val="1200"/>
              </a:spcBef>
              <a:buFont typeface="Wingdings" pitchFamily="2" charset="2"/>
              <a:buChar char="§"/>
            </a:pPr>
            <a:r>
              <a:rPr lang="en-US" sz="2000" dirty="0"/>
              <a:t>The form should state that it has been reviewed to ensure it is job-related and fair</a:t>
            </a:r>
          </a:p>
          <a:p>
            <a:pPr marL="920750" indent="-225425">
              <a:spcBef>
                <a:spcPts val="1200"/>
              </a:spcBef>
              <a:buFont typeface="Wingdings" pitchFamily="2" charset="2"/>
              <a:buChar char="§"/>
            </a:pPr>
            <a:r>
              <a:rPr lang="en-US" sz="2000" dirty="0"/>
              <a:t>The form should address privacy concerns – who will see the information or how applicant responses will be used</a:t>
            </a:r>
          </a:p>
          <a:p>
            <a:pPr marL="920750" indent="-225425">
              <a:spcBef>
                <a:spcPts val="1200"/>
              </a:spcBef>
              <a:buFont typeface="Wingdings" pitchFamily="2" charset="2"/>
              <a:buChar char="§"/>
            </a:pPr>
            <a:r>
              <a:rPr lang="en-US" sz="2000" dirty="0"/>
              <a:t>The form should be reviewed for its attractiveness, fairness, ease of use</a:t>
            </a:r>
          </a:p>
        </p:txBody>
      </p:sp>
    </p:spTree>
    <p:extLst>
      <p:ext uri="{BB962C8B-B14F-4D97-AF65-F5344CB8AC3E}">
        <p14:creationId xmlns:p14="http://schemas.microsoft.com/office/powerpoint/2010/main" val="4186287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Composition of Application Forms</a:t>
            </a:r>
          </a:p>
          <a:p>
            <a:pPr marL="460375" indent="-225425">
              <a:spcBef>
                <a:spcPts val="1200"/>
              </a:spcBef>
            </a:pPr>
            <a:r>
              <a:rPr lang="en-US" dirty="0"/>
              <a:t>Questions for applicants:</a:t>
            </a:r>
          </a:p>
          <a:p>
            <a:pPr marL="920750" indent="-225425">
              <a:spcBef>
                <a:spcPts val="1200"/>
              </a:spcBef>
              <a:buFont typeface="Wingdings" pitchFamily="2" charset="2"/>
              <a:buChar char="§"/>
            </a:pPr>
            <a:r>
              <a:rPr lang="en-US" sz="2000" dirty="0"/>
              <a:t>Requesting information other than that necessary for initially judging applicant qualifications to perform a job opens an organization to the possibility of a discrimination charge</a:t>
            </a:r>
          </a:p>
          <a:p>
            <a:pPr marL="920750" indent="-225425">
              <a:spcBef>
                <a:spcPts val="1200"/>
              </a:spcBef>
              <a:buFont typeface="Wingdings" pitchFamily="2" charset="2"/>
              <a:buChar char="§"/>
            </a:pPr>
            <a:r>
              <a:rPr lang="en-US" sz="2000" dirty="0"/>
              <a:t>Organizations should ask job-related questions only and avoid those relating to personal information</a:t>
            </a:r>
          </a:p>
          <a:p>
            <a:pPr marL="920750" indent="-225425">
              <a:spcBef>
                <a:spcPts val="1200"/>
              </a:spcBef>
              <a:buFont typeface="Wingdings" pitchFamily="2" charset="2"/>
              <a:buChar char="§"/>
            </a:pPr>
            <a:r>
              <a:rPr lang="en-US" sz="2000" dirty="0"/>
              <a:t>Including discriminatory questions on an application form influences applicants’ perceptions of the employing organization – applicants viewed the company as less attractive, were less motivated to pursue employment with the organization, were less likely to accept an offer of employment, were less likely to recommend the organization</a:t>
            </a:r>
          </a:p>
        </p:txBody>
      </p:sp>
    </p:spTree>
    <p:extLst>
      <p:ext uri="{BB962C8B-B14F-4D97-AF65-F5344CB8AC3E}">
        <p14:creationId xmlns:p14="http://schemas.microsoft.com/office/powerpoint/2010/main" val="830049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Selecting Application Form Content</a:t>
            </a:r>
          </a:p>
          <a:p>
            <a:pPr marL="460375" indent="-225425">
              <a:spcBef>
                <a:spcPts val="1200"/>
              </a:spcBef>
            </a:pPr>
            <a:r>
              <a:rPr lang="en-US" dirty="0"/>
              <a:t>Some essential data should be assessed in all forms:</a:t>
            </a:r>
          </a:p>
          <a:p>
            <a:pPr marL="977900" indent="-282575">
              <a:lnSpc>
                <a:spcPct val="100000"/>
              </a:lnSpc>
              <a:spcBef>
                <a:spcPts val="600"/>
              </a:spcBef>
              <a:buSzPct val="95000"/>
              <a:buFont typeface="+mj-lt"/>
              <a:buAutoNum type="alphaLcPeriod"/>
            </a:pPr>
            <a:r>
              <a:rPr lang="en-US" sz="2000" dirty="0"/>
              <a:t>Name</a:t>
            </a:r>
          </a:p>
          <a:p>
            <a:pPr marL="977900" indent="-282575">
              <a:lnSpc>
                <a:spcPct val="100000"/>
              </a:lnSpc>
              <a:spcBef>
                <a:spcPts val="600"/>
              </a:spcBef>
              <a:buSzPct val="95000"/>
              <a:buFont typeface="+mj-lt"/>
              <a:buAutoNum type="alphaLcPeriod"/>
            </a:pPr>
            <a:r>
              <a:rPr lang="en-US" sz="2000" dirty="0"/>
              <a:t>Current address</a:t>
            </a:r>
          </a:p>
          <a:p>
            <a:pPr marL="977900" indent="-282575">
              <a:lnSpc>
                <a:spcPct val="100000"/>
              </a:lnSpc>
              <a:spcBef>
                <a:spcPts val="600"/>
              </a:spcBef>
              <a:buSzPct val="95000"/>
              <a:buFont typeface="+mj-lt"/>
              <a:buAutoNum type="alphaLcPeriod"/>
            </a:pPr>
            <a:r>
              <a:rPr lang="en-US" sz="2000" dirty="0"/>
              <a:t>Telephone number</a:t>
            </a:r>
          </a:p>
          <a:p>
            <a:pPr marL="977900" indent="-282575">
              <a:lnSpc>
                <a:spcPct val="100000"/>
              </a:lnSpc>
              <a:spcBef>
                <a:spcPts val="600"/>
              </a:spcBef>
              <a:buSzPct val="95000"/>
              <a:buFont typeface="+mj-lt"/>
              <a:buAutoNum type="alphaLcPeriod"/>
            </a:pPr>
            <a:r>
              <a:rPr lang="en-US" sz="2000" dirty="0"/>
              <a:t>Work experience</a:t>
            </a:r>
          </a:p>
          <a:p>
            <a:pPr marL="977900" indent="-282575">
              <a:lnSpc>
                <a:spcPct val="100000"/>
              </a:lnSpc>
              <a:spcBef>
                <a:spcPts val="600"/>
              </a:spcBef>
              <a:buSzPct val="95000"/>
              <a:buFont typeface="+mj-lt"/>
              <a:buAutoNum type="alphaLcPeriod"/>
            </a:pPr>
            <a:r>
              <a:rPr lang="en-US" sz="2000" dirty="0"/>
              <a:t>Level of education and training received</a:t>
            </a:r>
          </a:p>
          <a:p>
            <a:pPr marL="977900" indent="-282575">
              <a:lnSpc>
                <a:spcPct val="100000"/>
              </a:lnSpc>
              <a:spcBef>
                <a:spcPts val="600"/>
              </a:spcBef>
              <a:buSzPct val="95000"/>
              <a:buFont typeface="+mj-lt"/>
              <a:buAutoNum type="alphaLcPeriod"/>
            </a:pPr>
            <a:r>
              <a:rPr lang="en-US" sz="2000" dirty="0"/>
              <a:t>Skills possessed</a:t>
            </a:r>
          </a:p>
          <a:p>
            <a:pPr marL="977900" indent="-282575">
              <a:lnSpc>
                <a:spcPct val="100000"/>
              </a:lnSpc>
              <a:spcBef>
                <a:spcPts val="600"/>
              </a:spcBef>
              <a:buSzPct val="95000"/>
              <a:buFont typeface="+mj-lt"/>
              <a:buAutoNum type="alphaLcPeriod"/>
            </a:pPr>
            <a:r>
              <a:rPr lang="en-US" sz="2000" dirty="0"/>
              <a:t>Social Security number</a:t>
            </a:r>
          </a:p>
        </p:txBody>
      </p:sp>
    </p:spTree>
    <p:extLst>
      <p:ext uri="{BB962C8B-B14F-4D97-AF65-F5344CB8AC3E}">
        <p14:creationId xmlns:p14="http://schemas.microsoft.com/office/powerpoint/2010/main" val="3678707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19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Selecting Application Form Content</a:t>
            </a:r>
          </a:p>
          <a:p>
            <a:pPr marL="460375" indent="-225425">
              <a:spcBef>
                <a:spcPts val="1200"/>
              </a:spcBef>
            </a:pPr>
            <a:r>
              <a:rPr lang="en-US" dirty="0"/>
              <a:t>The lower the level of a job or job class, the shorter, less detailed the content of the application</a:t>
            </a:r>
          </a:p>
          <a:p>
            <a:pPr marL="460375" indent="-225425">
              <a:spcBef>
                <a:spcPts val="1200"/>
              </a:spcBef>
            </a:pPr>
            <a:r>
              <a:rPr lang="en-US" dirty="0"/>
              <a:t>Job analysis methods can identify items that could be useful in screening applicants for a job but each must be reviewed for its fairness and usefulness</a:t>
            </a:r>
          </a:p>
          <a:p>
            <a:pPr marL="920750" indent="-234950">
              <a:spcBef>
                <a:spcPts val="1200"/>
              </a:spcBef>
              <a:buFont typeface="Wingdings" pitchFamily="2" charset="2"/>
              <a:buChar char="§"/>
            </a:pPr>
            <a:r>
              <a:rPr lang="en-US" sz="2000" dirty="0"/>
              <a:t>Employers should first research the fair employment practice laws that exist for their state</a:t>
            </a:r>
          </a:p>
          <a:p>
            <a:pPr marL="920750" indent="-234950">
              <a:spcBef>
                <a:spcPts val="1200"/>
              </a:spcBef>
              <a:buFont typeface="Wingdings" pitchFamily="2" charset="2"/>
              <a:buChar char="§"/>
            </a:pPr>
            <a:r>
              <a:rPr lang="en-US" sz="2000" dirty="0"/>
              <a:t>An employer conducting business in more than one state should review each state’s laws, regulations, and guidelines concerning use of preemployment inquiries – one excellent source for review is </a:t>
            </a:r>
            <a:r>
              <a:rPr lang="en-US" sz="2000" i="1" dirty="0"/>
              <a:t>The Commerce Clearing House Employment Practice Guide</a:t>
            </a:r>
            <a:r>
              <a:rPr lang="en-US" sz="2000" dirty="0"/>
              <a:t>, State FEP laws</a:t>
            </a:r>
          </a:p>
        </p:txBody>
      </p:sp>
    </p:spTree>
    <p:extLst>
      <p:ext uri="{BB962C8B-B14F-4D97-AF65-F5344CB8AC3E}">
        <p14:creationId xmlns:p14="http://schemas.microsoft.com/office/powerpoint/2010/main" val="92902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00B3-2A7D-2849-9940-D8F169FA7CA3}"/>
              </a:ext>
            </a:extLst>
          </p:cNvPr>
          <p:cNvSpPr>
            <a:spLocks noGrp="1"/>
          </p:cNvSpPr>
          <p:nvPr>
            <p:ph type="ctrTitle"/>
          </p:nvPr>
        </p:nvSpPr>
        <p:spPr/>
        <p:txBody>
          <a:bodyPr/>
          <a:lstStyle/>
          <a:p>
            <a:r>
              <a:rPr lang="en-US" dirty="0"/>
              <a:t>CHAPTER 9</a:t>
            </a:r>
          </a:p>
        </p:txBody>
      </p:sp>
      <p:sp>
        <p:nvSpPr>
          <p:cNvPr id="3" name="Subtitle 2">
            <a:extLst>
              <a:ext uri="{FF2B5EF4-FFF2-40B4-BE49-F238E27FC236}">
                <a16:creationId xmlns:a16="http://schemas.microsoft.com/office/drawing/2014/main" id="{3C87261A-2016-554F-83F9-3BB5B8389AA5}"/>
              </a:ext>
            </a:extLst>
          </p:cNvPr>
          <p:cNvSpPr>
            <a:spLocks noGrp="1"/>
          </p:cNvSpPr>
          <p:nvPr>
            <p:ph type="subTitle" idx="1"/>
          </p:nvPr>
        </p:nvSpPr>
        <p:spPr/>
        <p:txBody>
          <a:bodyPr>
            <a:normAutofit/>
          </a:bodyPr>
          <a:lstStyle/>
          <a:p>
            <a:r>
              <a:rPr lang="en-US" dirty="0"/>
              <a:t>Application Forms – </a:t>
            </a:r>
            <a:br>
              <a:rPr lang="en-US" dirty="0"/>
            </a:br>
            <a:r>
              <a:rPr lang="en-US" sz="3600" dirty="0"/>
              <a:t>Biodata Assessments, Training &amp; Experience Evaluations, and </a:t>
            </a:r>
            <a:br>
              <a:rPr lang="en-US" sz="3600" dirty="0"/>
            </a:br>
            <a:r>
              <a:rPr lang="en-US" sz="3600" dirty="0"/>
              <a:t>Reference &amp; Social Media Checks</a:t>
            </a:r>
          </a:p>
        </p:txBody>
      </p:sp>
      <p:sp>
        <p:nvSpPr>
          <p:cNvPr id="4" name="Date Placeholder 3">
            <a:extLst>
              <a:ext uri="{FF2B5EF4-FFF2-40B4-BE49-F238E27FC236}">
                <a16:creationId xmlns:a16="http://schemas.microsoft.com/office/drawing/2014/main" id="{98F5BBC6-81EA-E44F-988D-3558FFA57D66}"/>
              </a:ext>
            </a:extLst>
          </p:cNvPr>
          <p:cNvSpPr>
            <a:spLocks noGrp="1"/>
          </p:cNvSpPr>
          <p:nvPr>
            <p:ph type="dt" sz="half" idx="10"/>
          </p:nvPr>
        </p:nvSpPr>
        <p:spPr>
          <a:xfrm>
            <a:off x="685800" y="6356352"/>
            <a:ext cx="7772400" cy="293024"/>
          </a:xfrm>
        </p:spPr>
        <p:txBody>
          <a:bodyPr lIns="0" tIns="0" rIns="0" bIns="0" anchor="b" anchorCtr="0"/>
          <a:lstStyle>
            <a:lvl1pPr algn="ctr">
              <a:defRPr sz="800" b="1">
                <a:latin typeface="+mj-lt"/>
              </a:defRPr>
            </a:lvl1p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12063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0125505C-C870-1F45-A4B4-A20878AE3CA7}"/>
              </a:ext>
            </a:extLst>
          </p:cNvPr>
          <p:cNvPicPr>
            <a:picLocks noChangeAspect="1"/>
          </p:cNvPicPr>
          <p:nvPr/>
        </p:nvPicPr>
        <p:blipFill>
          <a:blip r:embed="rId2"/>
          <a:stretch>
            <a:fillRect/>
          </a:stretch>
        </p:blipFill>
        <p:spPr>
          <a:xfrm>
            <a:off x="1698625" y="1451334"/>
            <a:ext cx="5746750" cy="3060700"/>
          </a:xfrm>
          <a:prstGeom prst="rect">
            <a:avLst/>
          </a:prstGeom>
        </p:spPr>
      </p:pic>
    </p:spTree>
    <p:extLst>
      <p:ext uri="{BB962C8B-B14F-4D97-AF65-F5344CB8AC3E}">
        <p14:creationId xmlns:p14="http://schemas.microsoft.com/office/powerpoint/2010/main" val="2365714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79F004BE-6587-3245-B0E8-A0EFDC23CD38}"/>
              </a:ext>
            </a:extLst>
          </p:cNvPr>
          <p:cNvPicPr>
            <a:picLocks noChangeAspect="1"/>
          </p:cNvPicPr>
          <p:nvPr/>
        </p:nvPicPr>
        <p:blipFill>
          <a:blip r:embed="rId2"/>
          <a:stretch>
            <a:fillRect/>
          </a:stretch>
        </p:blipFill>
        <p:spPr>
          <a:xfrm>
            <a:off x="2395474" y="1267701"/>
            <a:ext cx="4353052" cy="4980432"/>
          </a:xfrm>
          <a:prstGeom prst="rect">
            <a:avLst/>
          </a:prstGeom>
        </p:spPr>
      </p:pic>
    </p:spTree>
    <p:extLst>
      <p:ext uri="{BB962C8B-B14F-4D97-AF65-F5344CB8AC3E}">
        <p14:creationId xmlns:p14="http://schemas.microsoft.com/office/powerpoint/2010/main" val="276048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31935170-8BFF-B842-9BD7-C851CE05AFFC}"/>
              </a:ext>
            </a:extLst>
          </p:cNvPr>
          <p:cNvPicPr>
            <a:picLocks noChangeAspect="1"/>
          </p:cNvPicPr>
          <p:nvPr/>
        </p:nvPicPr>
        <p:blipFill>
          <a:blip r:embed="rId2"/>
          <a:stretch>
            <a:fillRect/>
          </a:stretch>
        </p:blipFill>
        <p:spPr>
          <a:xfrm>
            <a:off x="2448052" y="1155674"/>
            <a:ext cx="4247896" cy="5262880"/>
          </a:xfrm>
          <a:prstGeom prst="rect">
            <a:avLst/>
          </a:prstGeom>
        </p:spPr>
      </p:pic>
    </p:spTree>
    <p:extLst>
      <p:ext uri="{BB962C8B-B14F-4D97-AF65-F5344CB8AC3E}">
        <p14:creationId xmlns:p14="http://schemas.microsoft.com/office/powerpoint/2010/main" val="3922413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93B68446-5BED-D441-86F5-55A0927E1046}"/>
              </a:ext>
            </a:extLst>
          </p:cNvPr>
          <p:cNvPicPr>
            <a:picLocks noChangeAspect="1"/>
          </p:cNvPicPr>
          <p:nvPr/>
        </p:nvPicPr>
        <p:blipFill>
          <a:blip r:embed="rId2"/>
          <a:stretch>
            <a:fillRect/>
          </a:stretch>
        </p:blipFill>
        <p:spPr>
          <a:xfrm>
            <a:off x="2398069" y="1276232"/>
            <a:ext cx="4347862" cy="5142322"/>
          </a:xfrm>
          <a:prstGeom prst="rect">
            <a:avLst/>
          </a:prstGeom>
        </p:spPr>
      </p:pic>
    </p:spTree>
    <p:extLst>
      <p:ext uri="{BB962C8B-B14F-4D97-AF65-F5344CB8AC3E}">
        <p14:creationId xmlns:p14="http://schemas.microsoft.com/office/powerpoint/2010/main" val="1414745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Developing and Revising Application Forms</a:t>
            </a:r>
          </a:p>
          <a:p>
            <a:pPr marL="460375" indent="-225425">
              <a:spcBef>
                <a:spcPts val="1200"/>
              </a:spcBef>
            </a:pPr>
            <a:r>
              <a:rPr lang="en-US" dirty="0"/>
              <a:t>Employers should study carefully the development or revision of their biodata forms</a:t>
            </a:r>
          </a:p>
          <a:p>
            <a:pPr marL="460375" indent="-225425">
              <a:spcBef>
                <a:spcPts val="1200"/>
              </a:spcBef>
            </a:pPr>
            <a:r>
              <a:rPr lang="en-US" dirty="0"/>
              <a:t>Several steps involved in developing biodata questions, including:</a:t>
            </a:r>
          </a:p>
          <a:p>
            <a:pPr marL="977900" indent="-292100">
              <a:spcBef>
                <a:spcPts val="1200"/>
              </a:spcBef>
              <a:buSzPct val="95000"/>
              <a:buFont typeface="+mj-lt"/>
              <a:buAutoNum type="arabicPeriod"/>
            </a:pPr>
            <a:r>
              <a:rPr lang="en-US" dirty="0"/>
              <a:t>Because there are often many type of jobs in a firm, more than one application form may be needed</a:t>
            </a:r>
          </a:p>
          <a:p>
            <a:pPr marL="977900" indent="-292100">
              <a:spcBef>
                <a:spcPts val="1200"/>
              </a:spcBef>
              <a:buSzPct val="95000"/>
              <a:buFont typeface="+mj-lt"/>
              <a:buAutoNum type="arabicPeriod"/>
            </a:pPr>
            <a:r>
              <a:rPr lang="en-US" dirty="0"/>
              <a:t>Job analysis data should serve as one basis for choosing employment application questions</a:t>
            </a:r>
          </a:p>
          <a:p>
            <a:pPr marL="977900" indent="-292100">
              <a:spcBef>
                <a:spcPts val="1200"/>
              </a:spcBef>
              <a:buSzPct val="95000"/>
              <a:buFont typeface="+mj-lt"/>
              <a:buAutoNum type="arabicPeriod"/>
            </a:pPr>
            <a:r>
              <a:rPr lang="en-US" dirty="0"/>
              <a:t>Develop a pool of biodata items</a:t>
            </a:r>
          </a:p>
        </p:txBody>
      </p:sp>
    </p:spTree>
    <p:extLst>
      <p:ext uri="{BB962C8B-B14F-4D97-AF65-F5344CB8AC3E}">
        <p14:creationId xmlns:p14="http://schemas.microsoft.com/office/powerpoint/2010/main" val="893001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Developing and Revising Application Forms</a:t>
            </a:r>
          </a:p>
          <a:p>
            <a:pPr marL="460375" indent="-225425">
              <a:spcBef>
                <a:spcPts val="1200"/>
              </a:spcBef>
            </a:pPr>
            <a:r>
              <a:rPr lang="en-US" dirty="0"/>
              <a:t>These guidelines should be followed as biodata items are formatted into an application form:</a:t>
            </a:r>
          </a:p>
          <a:p>
            <a:pPr marL="977900" indent="-292100">
              <a:spcBef>
                <a:spcPts val="1200"/>
              </a:spcBef>
              <a:buSzPct val="95000"/>
              <a:buFont typeface="+mj-lt"/>
              <a:buAutoNum type="arabicPeriod"/>
            </a:pPr>
            <a:r>
              <a:rPr lang="en-US" dirty="0"/>
              <a:t>Should principally deal with past behavior and experiences</a:t>
            </a:r>
          </a:p>
          <a:p>
            <a:pPr marL="977900" indent="-292100">
              <a:spcBef>
                <a:spcPts val="1200"/>
              </a:spcBef>
              <a:buSzPct val="95000"/>
              <a:buFont typeface="+mj-lt"/>
              <a:buAutoNum type="arabicPeriod"/>
            </a:pPr>
            <a:r>
              <a:rPr lang="en-US" dirty="0"/>
              <a:t>Items dealing with family relationships or other personal matters are usually viewed as offensive</a:t>
            </a:r>
          </a:p>
          <a:p>
            <a:pPr marL="977900" indent="-292100">
              <a:spcBef>
                <a:spcPts val="1200"/>
              </a:spcBef>
              <a:buSzPct val="95000"/>
              <a:buFont typeface="+mj-lt"/>
              <a:buAutoNum type="arabicPeriod"/>
            </a:pPr>
            <a:r>
              <a:rPr lang="en-US" dirty="0"/>
              <a:t>Specificity and brevity of of items and response options are desirable</a:t>
            </a:r>
          </a:p>
          <a:p>
            <a:pPr marL="977900" indent="-292100">
              <a:spcBef>
                <a:spcPts val="1200"/>
              </a:spcBef>
              <a:buSzPct val="95000"/>
              <a:buFont typeface="+mj-lt"/>
              <a:buAutoNum type="arabicPeriod"/>
            </a:pPr>
            <a:r>
              <a:rPr lang="en-US" dirty="0"/>
              <a:t>Numbers should be used to define options or alternatives</a:t>
            </a:r>
          </a:p>
          <a:p>
            <a:pPr marL="977900" indent="-292100">
              <a:spcBef>
                <a:spcPts val="1200"/>
              </a:spcBef>
              <a:buSzPct val="95000"/>
              <a:buFont typeface="+mj-lt"/>
              <a:buAutoNum type="arabicPeriod"/>
            </a:pPr>
            <a:r>
              <a:rPr lang="en-US" dirty="0"/>
              <a:t>All possible response options and an “escape” option (“other”) should be given – where possible, response options that form a continuum should be used</a:t>
            </a:r>
          </a:p>
        </p:txBody>
      </p:sp>
    </p:spTree>
    <p:extLst>
      <p:ext uri="{BB962C8B-B14F-4D97-AF65-F5344CB8AC3E}">
        <p14:creationId xmlns:p14="http://schemas.microsoft.com/office/powerpoint/2010/main" val="3007465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Developing and Revising Application Forms</a:t>
            </a:r>
          </a:p>
          <a:p>
            <a:pPr marL="460375" indent="-225425">
              <a:spcBef>
                <a:spcPts val="1200"/>
              </a:spcBef>
            </a:pPr>
            <a:r>
              <a:rPr lang="en-US" dirty="0"/>
              <a:t>These guidelines should be followed as biodata items are formatted into an application form:</a:t>
            </a:r>
          </a:p>
          <a:p>
            <a:pPr marL="977900" indent="-282575">
              <a:spcBef>
                <a:spcPts val="1200"/>
              </a:spcBef>
              <a:buSzPct val="95000"/>
              <a:buFont typeface="+mj-lt"/>
              <a:buAutoNum type="arabicPeriod" startAt="6"/>
            </a:pPr>
            <a:r>
              <a:rPr lang="en-US" dirty="0"/>
              <a:t>Item options should carry a neutral or pleasant connotation</a:t>
            </a:r>
          </a:p>
          <a:p>
            <a:pPr marL="977900" indent="-282575">
              <a:spcBef>
                <a:spcPts val="1200"/>
              </a:spcBef>
              <a:buSzPct val="95000"/>
              <a:buFont typeface="+mj-lt"/>
              <a:buAutoNum type="arabicPeriod" startAt="6"/>
            </a:pPr>
            <a:r>
              <a:rPr lang="en-US" dirty="0"/>
              <a:t>Items dealing with past and present behaviors and with opinions, attitudes, and values are generally acceptable</a:t>
            </a:r>
          </a:p>
          <a:p>
            <a:pPr marL="977900" indent="-282575">
              <a:spcBef>
                <a:spcPts val="1200"/>
              </a:spcBef>
              <a:buSzPct val="95000"/>
              <a:buFont typeface="+mj-lt"/>
              <a:buAutoNum type="arabicPeriod" startAt="6"/>
            </a:pPr>
            <a:r>
              <a:rPr lang="en-US" dirty="0"/>
              <a:t>Items should reflect historical events that are important in shaping a person’s behavior and identity</a:t>
            </a:r>
          </a:p>
          <a:p>
            <a:pPr marL="977900" indent="-282575">
              <a:spcBef>
                <a:spcPts val="1200"/>
              </a:spcBef>
              <a:buSzPct val="95000"/>
              <a:buFont typeface="+mj-lt"/>
              <a:buAutoNum type="arabicPeriod" startAt="6"/>
            </a:pPr>
            <a:r>
              <a:rPr lang="en-US" dirty="0"/>
              <a:t>To lessen the effect of individuals responding in ways considered to be socially desirable (faking), biodata items should reflect external events, be limited to firsthand recollections, be potentially verifiable, and measure unique, discrete events (such as age when first licensed to drive)</a:t>
            </a:r>
          </a:p>
        </p:txBody>
      </p:sp>
    </p:spTree>
    <p:extLst>
      <p:ext uri="{BB962C8B-B14F-4D97-AF65-F5344CB8AC3E}">
        <p14:creationId xmlns:p14="http://schemas.microsoft.com/office/powerpoint/2010/main" val="4047136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Developing and Revising Application Forms</a:t>
            </a:r>
          </a:p>
          <a:p>
            <a:pPr marL="460375" indent="-225425">
              <a:spcBef>
                <a:spcPts val="1200"/>
              </a:spcBef>
            </a:pPr>
            <a:r>
              <a:rPr lang="en-US" dirty="0"/>
              <a:t>Prescreening and pilot-testing biodata items:</a:t>
            </a:r>
          </a:p>
          <a:p>
            <a:pPr marL="920750" indent="-225425">
              <a:spcBef>
                <a:spcPts val="1200"/>
              </a:spcBef>
              <a:buSzPct val="95000"/>
              <a:buFont typeface="Wingdings" pitchFamily="2" charset="2"/>
              <a:buChar char="§"/>
            </a:pPr>
            <a:r>
              <a:rPr lang="en-US" dirty="0"/>
              <a:t>Biodata items developed are reviewed by a panel of judges – items that objectionable or have potential bias are eliminated</a:t>
            </a:r>
          </a:p>
          <a:p>
            <a:pPr marL="920750" indent="-225425">
              <a:spcBef>
                <a:spcPts val="1200"/>
              </a:spcBef>
              <a:buSzPct val="95000"/>
              <a:buFont typeface="Wingdings" pitchFamily="2" charset="2"/>
              <a:buChar char="§"/>
            </a:pPr>
            <a:r>
              <a:rPr lang="en-US" dirty="0"/>
              <a:t>Ideally, items will be tested on a large group representative of the applicant or employee population for which the biodata form will be used</a:t>
            </a:r>
          </a:p>
          <a:p>
            <a:pPr marL="920750" indent="-225425">
              <a:spcBef>
                <a:spcPts val="1200"/>
              </a:spcBef>
              <a:buSzPct val="95000"/>
              <a:buFont typeface="Wingdings" pitchFamily="2" charset="2"/>
              <a:buChar char="§"/>
            </a:pPr>
            <a:r>
              <a:rPr lang="en-US" dirty="0"/>
              <a:t>Analyses are performed in order to choose those items most useful</a:t>
            </a:r>
          </a:p>
          <a:p>
            <a:pPr marL="920750" indent="-225425">
              <a:spcBef>
                <a:spcPts val="1200"/>
              </a:spcBef>
              <a:buSzPct val="95000"/>
              <a:buFont typeface="Wingdings" pitchFamily="2" charset="2"/>
              <a:buChar char="§"/>
            </a:pPr>
            <a:r>
              <a:rPr lang="en-US" dirty="0"/>
              <a:t>Items passing prescreening and pilot-testing reviews are retained for inclusion in the final version of the application form</a:t>
            </a:r>
          </a:p>
        </p:txBody>
      </p:sp>
    </p:spTree>
    <p:extLst>
      <p:ext uri="{BB962C8B-B14F-4D97-AF65-F5344CB8AC3E}">
        <p14:creationId xmlns:p14="http://schemas.microsoft.com/office/powerpoint/2010/main" val="316932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Developing and Revising Application Forms</a:t>
            </a:r>
          </a:p>
          <a:p>
            <a:pPr marL="460375" indent="-225425">
              <a:spcBef>
                <a:spcPts val="1200"/>
              </a:spcBef>
            </a:pPr>
            <a:r>
              <a:rPr lang="en-US" dirty="0"/>
              <a:t>Scoring the biodata form:</a:t>
            </a:r>
          </a:p>
          <a:p>
            <a:pPr marL="920750" indent="-225425">
              <a:spcBef>
                <a:spcPts val="1200"/>
              </a:spcBef>
              <a:buSzPct val="95000"/>
              <a:buFont typeface="Wingdings" pitchFamily="2" charset="2"/>
              <a:buChar char="§"/>
            </a:pPr>
            <a:r>
              <a:rPr lang="en-US" dirty="0"/>
              <a:t>Various scoring options for biodata measures usually fall into two categories:</a:t>
            </a:r>
          </a:p>
          <a:p>
            <a:pPr marL="1428750" indent="-282575">
              <a:spcBef>
                <a:spcPts val="1200"/>
              </a:spcBef>
              <a:buSzPct val="95000"/>
              <a:buFont typeface="+mj-lt"/>
              <a:buAutoNum type="alphaLcPeriod"/>
            </a:pPr>
            <a:r>
              <a:rPr lang="en-US" dirty="0"/>
              <a:t>Calculation of a </a:t>
            </a:r>
            <a:r>
              <a:rPr lang="en-US" i="1" dirty="0"/>
              <a:t>single</a:t>
            </a:r>
            <a:r>
              <a:rPr lang="en-US" dirty="0"/>
              <a:t>, empirically keyed overall score predictive of employee success</a:t>
            </a:r>
          </a:p>
          <a:p>
            <a:pPr marL="1428750" indent="-282575">
              <a:spcBef>
                <a:spcPts val="1200"/>
              </a:spcBef>
              <a:buSzPct val="95000"/>
              <a:buFont typeface="+mj-lt"/>
              <a:buAutoNum type="alphaLcPeriod"/>
            </a:pPr>
            <a:r>
              <a:rPr lang="en-US" dirty="0"/>
              <a:t>Development of multiple scores for dimensions or groups of related items appearing on a biodata inventory</a:t>
            </a:r>
          </a:p>
          <a:p>
            <a:pPr marL="920750" indent="-177800">
              <a:spcBef>
                <a:spcPts val="1200"/>
              </a:spcBef>
              <a:buSzPct val="100000"/>
              <a:buFont typeface="Wingdings" pitchFamily="2" charset="2"/>
              <a:buChar char="§"/>
            </a:pPr>
            <a:r>
              <a:rPr lang="en-US" dirty="0"/>
              <a:t>Several methods of empirical keying are available including vertical percentage, horizontal percentage, correlation, differential regression, deviant response, rare response</a:t>
            </a:r>
          </a:p>
        </p:txBody>
      </p:sp>
    </p:spTree>
    <p:extLst>
      <p:ext uri="{BB962C8B-B14F-4D97-AF65-F5344CB8AC3E}">
        <p14:creationId xmlns:p14="http://schemas.microsoft.com/office/powerpoint/2010/main" val="3898130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29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Résumés</a:t>
            </a:r>
          </a:p>
          <a:p>
            <a:pPr marL="460375" indent="-225425">
              <a:spcBef>
                <a:spcPts val="1200"/>
              </a:spcBef>
            </a:pPr>
            <a:r>
              <a:rPr lang="en-US" dirty="0"/>
              <a:t>The first impression many employers have of applicants often is from their résumés</a:t>
            </a:r>
          </a:p>
          <a:p>
            <a:pPr marL="460375" indent="-225425">
              <a:spcBef>
                <a:spcPts val="1200"/>
              </a:spcBef>
            </a:pPr>
            <a:r>
              <a:rPr lang="en-US" dirty="0"/>
              <a:t>Résumés are subject to the same kinds of distortions that plague many application forms</a:t>
            </a:r>
          </a:p>
          <a:p>
            <a:pPr marL="460375" indent="-225425">
              <a:spcBef>
                <a:spcPts val="1200"/>
              </a:spcBef>
            </a:pPr>
            <a:r>
              <a:rPr lang="en-US" dirty="0"/>
              <a:t>Résumé items used by recruiters to infer job applicant attributes are shown in Table 7.6</a:t>
            </a:r>
          </a:p>
        </p:txBody>
      </p:sp>
    </p:spTree>
    <p:extLst>
      <p:ext uri="{BB962C8B-B14F-4D97-AF65-F5344CB8AC3E}">
        <p14:creationId xmlns:p14="http://schemas.microsoft.com/office/powerpoint/2010/main" val="354233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D598-09D5-8F48-AF4A-281DB26967DC}"/>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F51D511-CA58-6B49-A216-69BD5E7A719D}"/>
              </a:ext>
            </a:extLst>
          </p:cNvPr>
          <p:cNvSpPr>
            <a:spLocks noGrp="1"/>
          </p:cNvSpPr>
          <p:nvPr>
            <p:ph idx="1"/>
          </p:nvPr>
        </p:nvSpPr>
        <p:spPr/>
        <p:txBody>
          <a:bodyPr>
            <a:noAutofit/>
          </a:bodyPr>
          <a:lstStyle/>
          <a:p>
            <a:pPr marL="290513" indent="-290513">
              <a:lnSpc>
                <a:spcPct val="110000"/>
              </a:lnSpc>
              <a:spcBef>
                <a:spcPts val="600"/>
              </a:spcBef>
              <a:buSzPct val="95000"/>
              <a:buFont typeface="+mj-lt"/>
              <a:buAutoNum type="arabicPeriod"/>
            </a:pPr>
            <a:r>
              <a:rPr lang="en-US" sz="2000" dirty="0"/>
              <a:t>Understand the design and use of employment application forms and how biodata application material is useful in predicting job-relevant criteria.</a:t>
            </a:r>
          </a:p>
          <a:p>
            <a:pPr marL="290513" indent="-290513">
              <a:lnSpc>
                <a:spcPct val="110000"/>
              </a:lnSpc>
              <a:spcBef>
                <a:spcPts val="600"/>
              </a:spcBef>
              <a:buSzPct val="95000"/>
              <a:buFont typeface="+mj-lt"/>
              <a:buAutoNum type="arabicPeriod"/>
            </a:pPr>
            <a:r>
              <a:rPr lang="en-US" sz="2000" dirty="0"/>
              <a:t>Review employment application forms for content that might be illegal.</a:t>
            </a:r>
          </a:p>
          <a:p>
            <a:pPr marL="290513" indent="-290513">
              <a:lnSpc>
                <a:spcPct val="110000"/>
              </a:lnSpc>
              <a:spcBef>
                <a:spcPts val="600"/>
              </a:spcBef>
              <a:buSzPct val="95000"/>
              <a:buFont typeface="+mj-lt"/>
              <a:buAutoNum type="arabicPeriod"/>
            </a:pPr>
            <a:r>
              <a:rPr lang="en-US" sz="2000" dirty="0"/>
              <a:t>Develop rudimentary application form items relevant to a position opening.</a:t>
            </a:r>
          </a:p>
          <a:p>
            <a:pPr marL="290513" indent="-290513">
              <a:lnSpc>
                <a:spcPct val="110000"/>
              </a:lnSpc>
              <a:spcBef>
                <a:spcPts val="600"/>
              </a:spcBef>
              <a:buSzPct val="95000"/>
              <a:buFont typeface="+mj-lt"/>
              <a:buAutoNum type="arabicPeriod"/>
            </a:pPr>
            <a:r>
              <a:rPr lang="en-US" sz="2000" dirty="0"/>
              <a:t>Screen applicant résumés for content that might signal distortion of an applicant’s reported background and accomplishments.</a:t>
            </a:r>
          </a:p>
          <a:p>
            <a:pPr marL="290513" indent="-290513">
              <a:lnSpc>
                <a:spcPct val="110000"/>
              </a:lnSpc>
              <a:spcBef>
                <a:spcPts val="600"/>
              </a:spcBef>
              <a:buSzPct val="95000"/>
              <a:buFont typeface="+mj-lt"/>
              <a:buAutoNum type="arabicPeriod"/>
            </a:pPr>
            <a:r>
              <a:rPr lang="en-US" sz="2000" dirty="0"/>
              <a:t>Know when and when not to use training and experience evaluations with job applicants.</a:t>
            </a:r>
          </a:p>
          <a:p>
            <a:pPr marL="290513" indent="-290513">
              <a:lnSpc>
                <a:spcPct val="110000"/>
              </a:lnSpc>
              <a:spcBef>
                <a:spcPts val="600"/>
              </a:spcBef>
              <a:buSzPct val="95000"/>
              <a:buFont typeface="+mj-lt"/>
              <a:buAutoNum type="arabicPeriod"/>
            </a:pPr>
            <a:r>
              <a:rPr lang="en-US" sz="2000" dirty="0"/>
              <a:t>Understand the role of applicant reference checks and why use of social media content for human resource selection purposes is currently not appropriate.</a:t>
            </a:r>
          </a:p>
        </p:txBody>
      </p:sp>
      <p:sp>
        <p:nvSpPr>
          <p:cNvPr id="4" name="Slide Number Placeholder 3">
            <a:extLst>
              <a:ext uri="{FF2B5EF4-FFF2-40B4-BE49-F238E27FC236}">
                <a16:creationId xmlns:a16="http://schemas.microsoft.com/office/drawing/2014/main" id="{D57030AA-A40A-194F-91D7-5F88D79BBE96}"/>
              </a:ext>
            </a:extLst>
          </p:cNvPr>
          <p:cNvSpPr>
            <a:spLocks noGrp="1"/>
          </p:cNvSpPr>
          <p:nvPr>
            <p:ph type="sldNum" sz="quarter" idx="12"/>
          </p:nvPr>
        </p:nvSpPr>
        <p:spPr/>
        <p:txBody>
          <a:bodyPr/>
          <a:lstStyle/>
          <a:p>
            <a:fld id="{C6E7765F-978A-F841-9637-D5ED7CD3AF88}" type="slidenum">
              <a:rPr lang="en-US" smtClean="0"/>
              <a:pPr/>
              <a:t>3</a:t>
            </a:fld>
            <a:endParaRPr lang="en-US" dirty="0"/>
          </a:p>
        </p:txBody>
      </p:sp>
      <p:sp>
        <p:nvSpPr>
          <p:cNvPr id="5" name="Date Placeholder 3">
            <a:extLst>
              <a:ext uri="{FF2B5EF4-FFF2-40B4-BE49-F238E27FC236}">
                <a16:creationId xmlns:a16="http://schemas.microsoft.com/office/drawing/2014/main" id="{E20152D4-237B-DA45-B826-9ACC55BFA1BD}"/>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1705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3C9440DA-EB51-094B-A22D-9B82777D4F3A}"/>
              </a:ext>
            </a:extLst>
          </p:cNvPr>
          <p:cNvPicPr>
            <a:picLocks noChangeAspect="1"/>
          </p:cNvPicPr>
          <p:nvPr/>
        </p:nvPicPr>
        <p:blipFill>
          <a:blip r:embed="rId2"/>
          <a:stretch>
            <a:fillRect/>
          </a:stretch>
        </p:blipFill>
        <p:spPr>
          <a:xfrm>
            <a:off x="2132578" y="1247952"/>
            <a:ext cx="4878844" cy="5170602"/>
          </a:xfrm>
          <a:prstGeom prst="rect">
            <a:avLst/>
          </a:prstGeom>
        </p:spPr>
      </p:pic>
    </p:spTree>
    <p:extLst>
      <p:ext uri="{BB962C8B-B14F-4D97-AF65-F5344CB8AC3E}">
        <p14:creationId xmlns:p14="http://schemas.microsoft.com/office/powerpoint/2010/main" val="2124659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Internet-Based Résumé Screening</a:t>
            </a:r>
          </a:p>
          <a:p>
            <a:pPr marL="460375" indent="-225425">
              <a:spcBef>
                <a:spcPts val="1200"/>
              </a:spcBef>
            </a:pPr>
            <a:r>
              <a:rPr lang="en-US" dirty="0"/>
              <a:t>The rate of unsolicited résumés has exploded along with growth in Internet usage</a:t>
            </a:r>
          </a:p>
          <a:p>
            <a:pPr marL="460375" indent="-225425">
              <a:spcBef>
                <a:spcPts val="1200"/>
              </a:spcBef>
            </a:pPr>
            <a:r>
              <a:rPr lang="en-US" dirty="0"/>
              <a:t>Companies frequently automate scanning and scoring résumés using keyword search to identify specific attributes that meet minimum qualifications or credentials – work experience, training or education</a:t>
            </a:r>
          </a:p>
          <a:p>
            <a:pPr marL="460375" indent="-225425">
              <a:spcBef>
                <a:spcPts val="1200"/>
              </a:spcBef>
            </a:pPr>
            <a:r>
              <a:rPr lang="en-US" dirty="0"/>
              <a:t>Two legal issues particularly salient with online screening</a:t>
            </a:r>
          </a:p>
          <a:p>
            <a:pPr marL="977900" indent="-292100">
              <a:spcBef>
                <a:spcPts val="1200"/>
              </a:spcBef>
              <a:buSzPct val="95000"/>
              <a:buFont typeface="+mj-lt"/>
              <a:buAutoNum type="arabicPeriod"/>
            </a:pPr>
            <a:r>
              <a:rPr lang="en-US" dirty="0"/>
              <a:t>Disparate impact due to lack of Internet access</a:t>
            </a:r>
          </a:p>
          <a:p>
            <a:pPr marL="977900" indent="-292100">
              <a:spcBef>
                <a:spcPts val="1200"/>
              </a:spcBef>
              <a:buSzPct val="95000"/>
              <a:buFont typeface="+mj-lt"/>
              <a:buAutoNum type="arabicPeriod"/>
            </a:pPr>
            <a:r>
              <a:rPr lang="en-US" dirty="0"/>
              <a:t>Privacy concerns of applicants</a:t>
            </a:r>
          </a:p>
        </p:txBody>
      </p:sp>
    </p:spTree>
    <p:extLst>
      <p:ext uri="{BB962C8B-B14F-4D97-AF65-F5344CB8AC3E}">
        <p14:creationId xmlns:p14="http://schemas.microsoft.com/office/powerpoint/2010/main" val="254028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
        <p:nvSpPr>
          <p:cNvPr id="6" name="Content Placeholder 2">
            <a:extLst>
              <a:ext uri="{FF2B5EF4-FFF2-40B4-BE49-F238E27FC236}">
                <a16:creationId xmlns:a16="http://schemas.microsoft.com/office/drawing/2014/main" id="{B294AC9C-AF8B-7A4D-9C10-D565D19F9BFD}"/>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Using Application Forms in HR Selection</a:t>
            </a:r>
          </a:p>
          <a:p>
            <a:pPr marL="460375" indent="-225425">
              <a:spcBef>
                <a:spcPts val="1200"/>
              </a:spcBef>
            </a:pPr>
            <a:r>
              <a:rPr lang="en-US" dirty="0"/>
              <a:t>Research shows that application information managers rely to make the initial screening decision often differs from they actually use – e.g., some relied on gender rather than applicant qualifications for the job</a:t>
            </a:r>
          </a:p>
          <a:p>
            <a:pPr marL="460375" indent="-225425">
              <a:spcBef>
                <a:spcPts val="1200"/>
              </a:spcBef>
            </a:pPr>
            <a:r>
              <a:rPr lang="en-US" dirty="0"/>
              <a:t>Methods that have been demonstrated to provide valid information tend to be either based on an empirical scoring key, resulting in an overall score, or they rely on multiple job-relevant constructs with separate scores</a:t>
            </a:r>
          </a:p>
          <a:p>
            <a:pPr marL="460375" indent="-225425">
              <a:spcBef>
                <a:spcPts val="1200"/>
              </a:spcBef>
            </a:pPr>
            <a:r>
              <a:rPr lang="en-US" dirty="0"/>
              <a:t>Application forms can be used liked a checklist – training and experience evaluations (T&amp;E evaluations)</a:t>
            </a:r>
          </a:p>
        </p:txBody>
      </p:sp>
    </p:spTree>
    <p:extLst>
      <p:ext uri="{BB962C8B-B14F-4D97-AF65-F5344CB8AC3E}">
        <p14:creationId xmlns:p14="http://schemas.microsoft.com/office/powerpoint/2010/main" val="953991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Nature and Role of T&amp;E Evaluations in Selection</a:t>
            </a:r>
          </a:p>
          <a:p>
            <a:pPr marL="460375" indent="-225425">
              <a:spcBef>
                <a:spcPts val="1200"/>
              </a:spcBef>
            </a:pPr>
            <a:r>
              <a:rPr lang="en-US" dirty="0"/>
              <a:t>T&amp;E evaluations are a way to rationally assess previous experience, training, and education information given by job applicants</a:t>
            </a:r>
          </a:p>
          <a:p>
            <a:pPr marL="460375" indent="-225425">
              <a:spcBef>
                <a:spcPts val="1200"/>
              </a:spcBef>
            </a:pPr>
            <a:r>
              <a:rPr lang="en-US" dirty="0"/>
              <a:t>Scores from the evaluations can be used in a number of ways:</a:t>
            </a:r>
          </a:p>
          <a:p>
            <a:pPr marL="977900" indent="-292100">
              <a:spcBef>
                <a:spcPts val="600"/>
              </a:spcBef>
              <a:buSzPct val="95000"/>
              <a:buFont typeface="+mj-lt"/>
              <a:buAutoNum type="alphaLcPeriod"/>
            </a:pPr>
            <a:r>
              <a:rPr lang="en-US" dirty="0"/>
              <a:t>as the sole basis for deciding whether an an individual is qualified</a:t>
            </a:r>
          </a:p>
          <a:p>
            <a:pPr marL="977900" indent="-292100">
              <a:spcBef>
                <a:spcPts val="600"/>
              </a:spcBef>
              <a:buSzPct val="95000"/>
              <a:buFont typeface="+mj-lt"/>
              <a:buAutoNum type="alphaLcPeriod"/>
            </a:pPr>
            <a:r>
              <a:rPr lang="en-US" dirty="0"/>
              <a:t>as means for rank-ordering individuals from high to low based on on a T&amp;E score</a:t>
            </a:r>
          </a:p>
          <a:p>
            <a:pPr marL="977900" indent="-292100">
              <a:spcBef>
                <a:spcPts val="600"/>
              </a:spcBef>
              <a:buSzPct val="95000"/>
              <a:buFont typeface="+mj-lt"/>
              <a:buAutoNum type="alphaLcPeriod"/>
            </a:pPr>
            <a:r>
              <a:rPr lang="en-US" dirty="0"/>
              <a:t>as a basis for prescreening applicants prior to administering more expensive, time-consuming predictors</a:t>
            </a:r>
          </a:p>
          <a:p>
            <a:pPr marL="977900" indent="-292100">
              <a:spcBef>
                <a:spcPts val="600"/>
              </a:spcBef>
              <a:buSzPct val="95000"/>
              <a:buFont typeface="+mj-lt"/>
              <a:buAutoNum type="alphaLcPeriod"/>
            </a:pPr>
            <a:r>
              <a:rPr lang="en-US" dirty="0"/>
              <a:t>in combination with other predictors used for making an employment decision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601725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Nature and Role of T&amp;E Evaluations in Selection</a:t>
            </a:r>
          </a:p>
          <a:p>
            <a:pPr marL="460375" indent="-225425">
              <a:spcBef>
                <a:spcPts val="1200"/>
              </a:spcBef>
            </a:pPr>
            <a:r>
              <a:rPr lang="en-US" dirty="0"/>
              <a:t>Examples of T&amp;E evaluations in selection</a:t>
            </a:r>
          </a:p>
          <a:p>
            <a:pPr marL="920750" indent="-234950">
              <a:spcBef>
                <a:spcPts val="1200"/>
              </a:spcBef>
              <a:buFont typeface="Wingdings" pitchFamily="2" charset="2"/>
              <a:buChar char="§"/>
            </a:pPr>
            <a:r>
              <a:rPr lang="en-US" dirty="0"/>
              <a:t>Only a brief check needed of relevant portions of a job application for minimal qualifications – Figure 9.1</a:t>
            </a:r>
          </a:p>
          <a:p>
            <a:pPr marL="920750" indent="-234950">
              <a:spcBef>
                <a:spcPts val="1200"/>
              </a:spcBef>
              <a:buFont typeface="Wingdings" pitchFamily="2" charset="2"/>
              <a:buChar char="§"/>
            </a:pPr>
            <a:r>
              <a:rPr lang="en-US" dirty="0"/>
              <a:t>When a more thorough review of minimum qualifications is being made – Figure 9.2</a:t>
            </a:r>
          </a:p>
          <a:p>
            <a:pPr marL="920750" indent="-234950">
              <a:spcBef>
                <a:spcPts val="1200"/>
              </a:spcBef>
              <a:buFont typeface="Wingdings" pitchFamily="2" charset="2"/>
              <a:buChar char="§"/>
            </a:pPr>
            <a:r>
              <a:rPr lang="en-US" dirty="0"/>
              <a:t>Determination of what experience, education, and training and relevant for successful task performance – Figure 9.3</a:t>
            </a:r>
          </a:p>
          <a:p>
            <a:pPr marL="920750" indent="-234950">
              <a:spcBef>
                <a:spcPts val="1200"/>
              </a:spcBef>
              <a:buFont typeface="Wingdings" pitchFamily="2" charset="2"/>
              <a:buChar char="§"/>
            </a:pPr>
            <a:r>
              <a:rPr lang="en-US" dirty="0"/>
              <a:t>T&amp;E calculations are based on ratings rather than using empirically keyed life history responses like those used in biodata</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60852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A036CB51-2160-C943-A4C0-F6903E24F416}"/>
              </a:ext>
            </a:extLst>
          </p:cNvPr>
          <p:cNvPicPr>
            <a:picLocks noChangeAspect="1"/>
          </p:cNvPicPr>
          <p:nvPr/>
        </p:nvPicPr>
        <p:blipFill>
          <a:blip r:embed="rId2"/>
          <a:stretch>
            <a:fillRect/>
          </a:stretch>
        </p:blipFill>
        <p:spPr>
          <a:xfrm>
            <a:off x="628650" y="1625452"/>
            <a:ext cx="7886700" cy="3607096"/>
          </a:xfrm>
          <a:prstGeom prst="rect">
            <a:avLst/>
          </a:prstGeom>
        </p:spPr>
      </p:pic>
    </p:spTree>
    <p:extLst>
      <p:ext uri="{BB962C8B-B14F-4D97-AF65-F5344CB8AC3E}">
        <p14:creationId xmlns:p14="http://schemas.microsoft.com/office/powerpoint/2010/main" val="887181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F9B16332-AC25-794E-8DF1-F94BAF4D6F1E}"/>
              </a:ext>
            </a:extLst>
          </p:cNvPr>
          <p:cNvPicPr>
            <a:picLocks noChangeAspect="1"/>
          </p:cNvPicPr>
          <p:nvPr/>
        </p:nvPicPr>
        <p:blipFill>
          <a:blip r:embed="rId2"/>
          <a:stretch>
            <a:fillRect/>
          </a:stretch>
        </p:blipFill>
        <p:spPr>
          <a:xfrm>
            <a:off x="2595322" y="1213408"/>
            <a:ext cx="3953356" cy="5183289"/>
          </a:xfrm>
          <a:prstGeom prst="rect">
            <a:avLst/>
          </a:prstGeom>
        </p:spPr>
      </p:pic>
    </p:spTree>
    <p:extLst>
      <p:ext uri="{BB962C8B-B14F-4D97-AF65-F5344CB8AC3E}">
        <p14:creationId xmlns:p14="http://schemas.microsoft.com/office/powerpoint/2010/main" val="3646756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8CE715CD-8C04-AC44-B176-2AAFB87693D6}"/>
              </a:ext>
            </a:extLst>
          </p:cNvPr>
          <p:cNvPicPr>
            <a:picLocks noChangeAspect="1"/>
          </p:cNvPicPr>
          <p:nvPr/>
        </p:nvPicPr>
        <p:blipFill>
          <a:blip r:embed="rId2"/>
          <a:stretch>
            <a:fillRect/>
          </a:stretch>
        </p:blipFill>
        <p:spPr>
          <a:xfrm>
            <a:off x="2009353" y="1276232"/>
            <a:ext cx="5125294" cy="5142322"/>
          </a:xfrm>
          <a:prstGeom prst="rect">
            <a:avLst/>
          </a:prstGeom>
        </p:spPr>
      </p:pic>
    </p:spTree>
    <p:extLst>
      <p:ext uri="{BB962C8B-B14F-4D97-AF65-F5344CB8AC3E}">
        <p14:creationId xmlns:p14="http://schemas.microsoft.com/office/powerpoint/2010/main" val="879886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Reliability and Validity of T&amp;E Evaluations</a:t>
            </a:r>
          </a:p>
          <a:p>
            <a:pPr marL="460375" indent="-225425">
              <a:spcBef>
                <a:spcPts val="1200"/>
              </a:spcBef>
            </a:pPr>
            <a:r>
              <a:rPr lang="en-US" i="1" dirty="0"/>
              <a:t>Reliability</a:t>
            </a:r>
            <a:r>
              <a:rPr lang="en-US" dirty="0"/>
              <a:t> – T&amp;E evaluations tend to reflect rather high interrater reliability estimates</a:t>
            </a:r>
          </a:p>
          <a:p>
            <a:pPr marL="460375" indent="-225425">
              <a:spcBef>
                <a:spcPts val="1200"/>
              </a:spcBef>
            </a:pPr>
            <a:r>
              <a:rPr lang="en-US" i="1" dirty="0"/>
              <a:t>Validity</a:t>
            </a:r>
            <a:r>
              <a:rPr lang="en-US" dirty="0"/>
              <a:t> – although most organizations use prior training and work experience as a first cut in selecting applications, surprisingly few studies examine the validity of these predictors</a:t>
            </a:r>
          </a:p>
          <a:p>
            <a:pPr marL="920750" indent="-234950">
              <a:spcBef>
                <a:spcPts val="1200"/>
              </a:spcBef>
              <a:buFont typeface="Wingdings" pitchFamily="2" charset="2"/>
              <a:buChar char="§"/>
            </a:pPr>
            <a:r>
              <a:rPr lang="en-US" dirty="0"/>
              <a:t>One study found that the validity of T&amp;E ratings varied with the type of procedure used</a:t>
            </a:r>
          </a:p>
          <a:p>
            <a:pPr marL="920750" indent="-234950">
              <a:spcBef>
                <a:spcPts val="1200"/>
              </a:spcBef>
              <a:buFont typeface="Wingdings" pitchFamily="2" charset="2"/>
              <a:buChar char="§"/>
            </a:pPr>
            <a:r>
              <a:rPr lang="en-US" dirty="0"/>
              <a:t>Behavioral consistency method demonstrated the highest validity with a mean correct validity coefficient of 0.45</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12005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703270"/>
          </a:xfrm>
        </p:spPr>
        <p:txBody>
          <a:bodyPr>
            <a:normAutofit/>
          </a:bodyPr>
          <a:lstStyle/>
          <a:p>
            <a:pPr marL="0" indent="0">
              <a:buNone/>
            </a:pPr>
            <a:r>
              <a:rPr lang="en-US" b="1" dirty="0">
                <a:latin typeface="+mj-lt"/>
              </a:rPr>
              <a:t>Legal Implications</a:t>
            </a:r>
          </a:p>
          <a:p>
            <a:pPr marL="460375" indent="-225425">
              <a:spcBef>
                <a:spcPts val="1200"/>
              </a:spcBef>
            </a:pPr>
            <a:r>
              <a:rPr lang="en-US" dirty="0"/>
              <a:t>Organizations should ensure that training and experience qualifications they rely on for initial selection decisions are fair and not discriminatory</a:t>
            </a:r>
          </a:p>
          <a:p>
            <a:pPr marL="460375" indent="-225425">
              <a:spcBef>
                <a:spcPts val="1200"/>
              </a:spcBef>
            </a:pPr>
            <a:r>
              <a:rPr lang="en-US" dirty="0"/>
              <a:t>Organizations should avoid collecting information that disproportionately screens out members of one sex or minority group, particularly when that information</a:t>
            </a:r>
          </a:p>
          <a:p>
            <a:pPr marL="977900" indent="-292100">
              <a:spcBef>
                <a:spcPts val="600"/>
              </a:spcBef>
              <a:buSzPct val="95000"/>
              <a:buFont typeface="+mj-lt"/>
              <a:buAutoNum type="alphaLcPeriod"/>
            </a:pPr>
            <a:r>
              <a:rPr lang="en-US" dirty="0"/>
              <a:t>does not predict successful performance on the job</a:t>
            </a:r>
          </a:p>
          <a:p>
            <a:pPr marL="977900" indent="-292100">
              <a:spcBef>
                <a:spcPts val="600"/>
              </a:spcBef>
              <a:buSzPct val="95000"/>
              <a:buFont typeface="+mj-lt"/>
              <a:buAutoNum type="alphaLcPeriod"/>
            </a:pPr>
            <a:r>
              <a:rPr lang="en-US" dirty="0"/>
              <a:t>is not related to the requirements of the job</a:t>
            </a:r>
          </a:p>
          <a:p>
            <a:pPr marL="977900" indent="-292100">
              <a:spcBef>
                <a:spcPts val="600"/>
              </a:spcBef>
              <a:buSzPct val="95000"/>
              <a:buFont typeface="+mj-lt"/>
              <a:buAutoNum type="alphaLcPeriod"/>
            </a:pPr>
            <a:r>
              <a:rPr lang="en-US" dirty="0"/>
              <a:t>cannot be justified as a business necessity</a:t>
            </a:r>
          </a:p>
          <a:p>
            <a:pPr marL="460375" indent="-225425">
              <a:spcBef>
                <a:spcPts val="1200"/>
              </a:spcBef>
              <a:buSzPct val="95000"/>
            </a:pPr>
            <a:r>
              <a:rPr lang="en-US" dirty="0"/>
              <a:t>Predictors should be based on a competent job analysis, have some validity evidence available, and be uniformly applied to all applicants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39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685234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Application Forms – Biodata Assessments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lnSpc>
                <a:spcPct val="100000"/>
              </a:lnSpc>
              <a:buNone/>
            </a:pPr>
            <a:r>
              <a:rPr lang="en-US" b="1" dirty="0">
                <a:latin typeface="+mj-lt"/>
              </a:rPr>
              <a:t>Nature and Role of Application Forms and Biodata in Selection</a:t>
            </a:r>
          </a:p>
          <a:p>
            <a:pPr marL="460375" indent="-225425">
              <a:lnSpc>
                <a:spcPct val="100000"/>
              </a:lnSpc>
              <a:spcBef>
                <a:spcPts val="1200"/>
              </a:spcBef>
            </a:pPr>
            <a:r>
              <a:rPr lang="en-US" dirty="0"/>
              <a:t>An application form consists of a series of questions designed to provide information about the general suitability of applicants for jobs to which they are applying</a:t>
            </a:r>
          </a:p>
          <a:p>
            <a:pPr marL="460375" indent="-225425">
              <a:lnSpc>
                <a:spcPct val="100000"/>
              </a:lnSpc>
              <a:spcBef>
                <a:spcPts val="1200"/>
              </a:spcBef>
            </a:pPr>
            <a:r>
              <a:rPr lang="en-US" dirty="0"/>
              <a:t>It serves as a means for</a:t>
            </a:r>
          </a:p>
          <a:p>
            <a:pPr marL="977900" indent="-292100">
              <a:lnSpc>
                <a:spcPct val="100000"/>
              </a:lnSpc>
              <a:spcBef>
                <a:spcPts val="1200"/>
              </a:spcBef>
              <a:buFont typeface="+mj-lt"/>
              <a:buAutoNum type="alphaLcPeriod"/>
            </a:pPr>
            <a:r>
              <a:rPr lang="en-US" dirty="0"/>
              <a:t>deciding whether applicants meet the minimum requirements of a position</a:t>
            </a:r>
          </a:p>
          <a:p>
            <a:pPr marL="977900" indent="-292100">
              <a:lnSpc>
                <a:spcPct val="100000"/>
              </a:lnSpc>
              <a:spcBef>
                <a:spcPts val="1200"/>
              </a:spcBef>
              <a:buFont typeface="+mj-lt"/>
              <a:buAutoNum type="alphaLcPeriod"/>
            </a:pPr>
            <a:r>
              <a:rPr lang="en-US" dirty="0"/>
              <a:t>assessing and comparing the relative strengths and weaknesses of individuals making application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45215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Training and Experience (T&amp;E) Evaluations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buNone/>
            </a:pPr>
            <a:r>
              <a:rPr lang="en-US" b="1" dirty="0">
                <a:latin typeface="+mj-lt"/>
              </a:rPr>
              <a:t>Recommendations for Using T&amp;E Evaluations</a:t>
            </a:r>
          </a:p>
          <a:p>
            <a:pPr marL="290513" indent="-282575">
              <a:spcBef>
                <a:spcPts val="1200"/>
              </a:spcBef>
              <a:buSzPct val="95000"/>
              <a:buFont typeface="+mj-lt"/>
              <a:buAutoNum type="arabicPeriod"/>
            </a:pPr>
            <a:r>
              <a:rPr lang="en-US" sz="2000" dirty="0"/>
              <a:t>Use T&amp;E evaluations to set specific minimum qualifications job candidates should hold rather than using a selection standard such as a high school diploma</a:t>
            </a:r>
          </a:p>
          <a:p>
            <a:pPr marL="290513" indent="-282575">
              <a:spcBef>
                <a:spcPts val="1200"/>
              </a:spcBef>
              <a:buSzPct val="95000"/>
              <a:buFont typeface="+mj-lt"/>
              <a:buAutoNum type="arabicPeriod"/>
            </a:pPr>
            <a:r>
              <a:rPr lang="en-US" sz="2000" dirty="0"/>
              <a:t>T&amp;E evaluations are subject to the </a:t>
            </a:r>
            <a:r>
              <a:rPr lang="en-US" sz="2000" i="1" dirty="0"/>
              <a:t>Uniform Guidelines</a:t>
            </a:r>
          </a:p>
          <a:p>
            <a:pPr marL="290513" indent="-282575">
              <a:spcBef>
                <a:spcPts val="1200"/>
              </a:spcBef>
              <a:buSzPct val="95000"/>
              <a:buFont typeface="+mj-lt"/>
              <a:buAutoNum type="arabicPeriod"/>
            </a:pPr>
            <a:r>
              <a:rPr lang="en-US" sz="2000" dirty="0"/>
              <a:t>T&amp;E evaluations should be used only as rough screening procedures for positions where previous experience and training are necessary for job performance</a:t>
            </a:r>
          </a:p>
          <a:p>
            <a:pPr marL="290513" indent="-282575">
              <a:spcBef>
                <a:spcPts val="1200"/>
              </a:spcBef>
              <a:buSzPct val="95000"/>
              <a:buFont typeface="+mj-lt"/>
              <a:buAutoNum type="arabicPeriod"/>
            </a:pPr>
            <a:r>
              <a:rPr lang="en-US" sz="2000" dirty="0"/>
              <a:t>Forms and procedures for collecting and scoring T&amp;E evaluations should be standardized as much as possible</a:t>
            </a:r>
          </a:p>
          <a:p>
            <a:pPr marL="290513" indent="-282575">
              <a:spcBef>
                <a:spcPts val="1200"/>
              </a:spcBef>
              <a:buSzPct val="95000"/>
              <a:buFont typeface="+mj-lt"/>
              <a:buAutoNum type="arabicPeriod"/>
            </a:pPr>
            <a:r>
              <a:rPr lang="en-US" sz="2000" dirty="0"/>
              <a:t>Some form of data verification should be made from self-report data</a:t>
            </a:r>
          </a:p>
          <a:p>
            <a:pPr marL="290513" indent="-282575">
              <a:spcBef>
                <a:spcPts val="1200"/>
              </a:spcBef>
              <a:buSzPct val="95000"/>
              <a:buFont typeface="+mj-lt"/>
              <a:buAutoNum type="arabicPeriod"/>
            </a:pPr>
            <a:r>
              <a:rPr lang="en-US" sz="2000" dirty="0"/>
              <a:t>Where distortion of self-evaluation information is likely to be a problem, final hiring decisions based on other selection measures (ability, job knowledge, tests) can minimize risks associated with T&amp;E evaluations</a:t>
            </a:r>
          </a:p>
          <a:p>
            <a:pPr marL="515938" indent="-280988">
              <a:spcBef>
                <a:spcPts val="1200"/>
              </a:spcBef>
              <a:buSzPct val="95000"/>
              <a:buFont typeface="+mj-lt"/>
              <a:buAutoNum type="arabicPeriod"/>
            </a:pPr>
            <a:endParaRPr lang="en-US" dirty="0"/>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87891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Nature and Role of Reference Checks in Selection</a:t>
            </a:r>
          </a:p>
          <a:p>
            <a:pPr marL="460375" indent="-225425">
              <a:spcBef>
                <a:spcPts val="1200"/>
              </a:spcBef>
            </a:pPr>
            <a:r>
              <a:rPr lang="en-US" dirty="0"/>
              <a:t>Collection of information about prospective job applicants from people who have had contact with the applicants – information used for the following purposes:</a:t>
            </a:r>
          </a:p>
          <a:p>
            <a:pPr marL="977900" indent="-292100">
              <a:spcBef>
                <a:spcPts val="1200"/>
              </a:spcBef>
              <a:buSzPct val="95000"/>
              <a:buFont typeface="+mj-lt"/>
              <a:buAutoNum type="alphaLcPeriod"/>
            </a:pPr>
            <a:r>
              <a:rPr lang="en-US" dirty="0"/>
              <a:t>To </a:t>
            </a:r>
            <a:r>
              <a:rPr lang="en-US" i="1" dirty="0"/>
              <a:t>verify</a:t>
            </a:r>
            <a:r>
              <a:rPr lang="en-US" dirty="0"/>
              <a:t> information given by job applicants</a:t>
            </a:r>
          </a:p>
          <a:p>
            <a:pPr marL="977900" indent="-292100">
              <a:spcBef>
                <a:spcPts val="1200"/>
              </a:spcBef>
              <a:buSzPct val="95000"/>
              <a:buFont typeface="+mj-lt"/>
              <a:buAutoNum type="alphaLcPeriod"/>
            </a:pPr>
            <a:r>
              <a:rPr lang="en-US" dirty="0"/>
              <a:t>To serve as a basis for either predicting job success or screening out unqualified applicants</a:t>
            </a:r>
          </a:p>
          <a:p>
            <a:pPr marL="977900" indent="-292100">
              <a:spcBef>
                <a:spcPts val="1200"/>
              </a:spcBef>
              <a:buSzPct val="95000"/>
              <a:buFont typeface="+mj-lt"/>
              <a:buAutoNum type="alphaLcPeriod"/>
            </a:pPr>
            <a:r>
              <a:rPr lang="en-US" dirty="0"/>
              <a:t>To </a:t>
            </a:r>
            <a:r>
              <a:rPr lang="en-US" i="1" dirty="0"/>
              <a:t>uncover</a:t>
            </a:r>
            <a:r>
              <a:rPr lang="en-US" dirty="0"/>
              <a:t> background information that may not have been provided by applicants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551100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Types of Reference Data Collected</a:t>
            </a:r>
          </a:p>
          <a:p>
            <a:pPr marL="460375" indent="-225425">
              <a:spcBef>
                <a:spcPts val="1200"/>
              </a:spcBef>
            </a:pPr>
            <a:r>
              <a:rPr lang="en-US" dirty="0"/>
              <a:t>Generally speaking, four types of information are solicited through reference checks:</a:t>
            </a:r>
          </a:p>
          <a:p>
            <a:pPr marL="977900" indent="-292100">
              <a:spcBef>
                <a:spcPts val="1200"/>
              </a:spcBef>
              <a:buSzPct val="95000"/>
              <a:buFont typeface="+mj-lt"/>
              <a:buAutoNum type="alphaLcPeriod"/>
            </a:pPr>
            <a:r>
              <a:rPr lang="en-US" dirty="0"/>
              <a:t>Employment and educational background data</a:t>
            </a:r>
          </a:p>
          <a:p>
            <a:pPr marL="977900" indent="-292100">
              <a:spcBef>
                <a:spcPts val="1200"/>
              </a:spcBef>
              <a:buSzPct val="95000"/>
              <a:buFont typeface="+mj-lt"/>
              <a:buAutoNum type="alphaLcPeriod"/>
            </a:pPr>
            <a:r>
              <a:rPr lang="en-US" dirty="0"/>
              <a:t>Appraisal of an applicant’s character and personality</a:t>
            </a:r>
          </a:p>
          <a:p>
            <a:pPr marL="977900" indent="-292100">
              <a:spcBef>
                <a:spcPts val="1200"/>
              </a:spcBef>
              <a:buSzPct val="95000"/>
              <a:buFont typeface="+mj-lt"/>
              <a:buAutoNum type="alphaLcPeriod"/>
            </a:pPr>
            <a:r>
              <a:rPr lang="en-US" dirty="0"/>
              <a:t>Estimates of an applicant’s job performance capabilities</a:t>
            </a:r>
          </a:p>
          <a:p>
            <a:pPr marL="977900" indent="-292100">
              <a:spcBef>
                <a:spcPts val="1200"/>
              </a:spcBef>
              <a:buSzPct val="95000"/>
              <a:buFont typeface="+mj-lt"/>
              <a:buAutoNum type="alphaLcPeriod"/>
            </a:pPr>
            <a:r>
              <a:rPr lang="en-US" dirty="0"/>
              <a:t>Willingness of the reference to rehire an applicant</a:t>
            </a:r>
          </a:p>
          <a:p>
            <a:pPr marL="460375" indent="-225425">
              <a:spcBef>
                <a:spcPts val="1200"/>
              </a:spcBef>
              <a:buSzPct val="100000"/>
            </a:pPr>
            <a:r>
              <a:rPr lang="en-US" dirty="0"/>
              <a:t>Table 9.7 illustrates the usefulness of employment and personal background information collected through reference checks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248946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4BA76CBD-F52E-814D-BE14-EC8B632C45E2}"/>
              </a:ext>
            </a:extLst>
          </p:cNvPr>
          <p:cNvPicPr>
            <a:picLocks noChangeAspect="1"/>
          </p:cNvPicPr>
          <p:nvPr/>
        </p:nvPicPr>
        <p:blipFill>
          <a:blip r:embed="rId2"/>
          <a:stretch>
            <a:fillRect/>
          </a:stretch>
        </p:blipFill>
        <p:spPr>
          <a:xfrm>
            <a:off x="628650" y="1441199"/>
            <a:ext cx="7886700" cy="4633436"/>
          </a:xfrm>
          <a:prstGeom prst="rect">
            <a:avLst/>
          </a:prstGeom>
        </p:spPr>
      </p:pic>
    </p:spTree>
    <p:extLst>
      <p:ext uri="{BB962C8B-B14F-4D97-AF65-F5344CB8AC3E}">
        <p14:creationId xmlns:p14="http://schemas.microsoft.com/office/powerpoint/2010/main" val="223809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buNone/>
            </a:pPr>
            <a:r>
              <a:rPr lang="en-US" b="1" dirty="0">
                <a:latin typeface="+mj-lt"/>
              </a:rPr>
              <a:t>Usefulness of Reference Data</a:t>
            </a:r>
          </a:p>
          <a:p>
            <a:pPr marL="460375" indent="-225425">
              <a:spcBef>
                <a:spcPts val="1200"/>
              </a:spcBef>
            </a:pPr>
            <a:r>
              <a:rPr lang="en-US" dirty="0"/>
              <a:t>Reliability and validity of reference data</a:t>
            </a:r>
          </a:p>
          <a:p>
            <a:pPr marL="920750" indent="-234950">
              <a:spcBef>
                <a:spcPts val="600"/>
              </a:spcBef>
              <a:buFont typeface="Wingdings" pitchFamily="2" charset="2"/>
              <a:buChar char="§"/>
            </a:pPr>
            <a:r>
              <a:rPr lang="en-US" dirty="0"/>
              <a:t>little research evidence available regarding reliability and effectiveness in predicting job performance</a:t>
            </a:r>
          </a:p>
          <a:p>
            <a:pPr marL="920750" indent="-234950">
              <a:spcBef>
                <a:spcPts val="600"/>
              </a:spcBef>
              <a:buFont typeface="Wingdings" pitchFamily="2" charset="2"/>
              <a:buChar char="§"/>
            </a:pPr>
            <a:r>
              <a:rPr lang="en-US" dirty="0"/>
              <a:t>low validity of reference data</a:t>
            </a:r>
          </a:p>
          <a:p>
            <a:pPr marL="920750" indent="-234950">
              <a:spcBef>
                <a:spcPts val="600"/>
              </a:spcBef>
              <a:buFont typeface="Wingdings" pitchFamily="2" charset="2"/>
              <a:buChar char="§"/>
            </a:pPr>
            <a:r>
              <a:rPr lang="en-US" dirty="0"/>
              <a:t>multiple factors affect validity</a:t>
            </a:r>
          </a:p>
          <a:p>
            <a:pPr marL="460375" indent="-225425">
              <a:spcBef>
                <a:spcPts val="1200"/>
              </a:spcBef>
            </a:pPr>
            <a:r>
              <a:rPr lang="en-US" dirty="0"/>
              <a:t>Applicant acceptability</a:t>
            </a:r>
          </a:p>
          <a:p>
            <a:pPr marL="920750" indent="-234950">
              <a:spcBef>
                <a:spcPts val="600"/>
              </a:spcBef>
              <a:buFont typeface="Wingdings" pitchFamily="2" charset="2"/>
              <a:buChar char="§"/>
            </a:pPr>
            <a:r>
              <a:rPr lang="en-US" dirty="0"/>
              <a:t>applicant reactions to references likely to vary</a:t>
            </a:r>
          </a:p>
          <a:p>
            <a:pPr marL="920750" indent="-234950">
              <a:spcBef>
                <a:spcPts val="600"/>
              </a:spcBef>
              <a:buFont typeface="Wingdings" pitchFamily="2" charset="2"/>
              <a:buChar char="§"/>
            </a:pPr>
            <a:r>
              <a:rPr lang="en-US" dirty="0"/>
              <a:t>references viewed more favorably by applicants than cognitive ability evaluations, personality tests, biodata, integrity tests, but not as favorably as employment interviews, work samples, résumés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431871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lnSpc>
                <a:spcPct val="100000"/>
              </a:lnSpc>
              <a:buNone/>
            </a:pPr>
            <a:r>
              <a:rPr lang="en-US" b="1" dirty="0">
                <a:latin typeface="+mj-lt"/>
              </a:rPr>
              <a:t>Legal Issues Affecting the Use of Reference Checks</a:t>
            </a:r>
          </a:p>
          <a:p>
            <a:pPr marL="460375" indent="-225425">
              <a:lnSpc>
                <a:spcPct val="100000"/>
              </a:lnSpc>
              <a:spcBef>
                <a:spcPts val="1200"/>
              </a:spcBef>
            </a:pPr>
            <a:r>
              <a:rPr lang="en-US" dirty="0"/>
              <a:t>Two broad categories particularly critical:</a:t>
            </a:r>
          </a:p>
          <a:p>
            <a:pPr marL="920750" indent="-234950">
              <a:lnSpc>
                <a:spcPct val="100000"/>
              </a:lnSpc>
              <a:spcBef>
                <a:spcPts val="600"/>
              </a:spcBef>
              <a:buFont typeface="Wingdings" pitchFamily="2" charset="2"/>
              <a:buChar char="§"/>
            </a:pPr>
            <a:r>
              <a:rPr lang="en-US" dirty="0"/>
              <a:t>Discriminatory impact reference checks may have on a job application and the defamation of an applicant’s character through libel or slander</a:t>
            </a:r>
          </a:p>
          <a:p>
            <a:pPr marL="920750" indent="-234950">
              <a:lnSpc>
                <a:spcPct val="100000"/>
              </a:lnSpc>
              <a:spcBef>
                <a:spcPts val="600"/>
              </a:spcBef>
              <a:buFont typeface="Wingdings" pitchFamily="2" charset="2"/>
              <a:buChar char="§"/>
            </a:pPr>
            <a:r>
              <a:rPr lang="en-US" dirty="0"/>
              <a:t>Complaints filed against employers for “negligent hiring” of employees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039790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0" indent="0">
              <a:lnSpc>
                <a:spcPct val="100000"/>
              </a:lnSpc>
              <a:buNone/>
            </a:pPr>
            <a:r>
              <a:rPr lang="en-US" b="1" dirty="0">
                <a:latin typeface="+mj-lt"/>
              </a:rPr>
              <a:t>Legal Issues Affecting the Use of Reference Checks</a:t>
            </a:r>
          </a:p>
          <a:p>
            <a:pPr marL="460375" indent="-225425">
              <a:lnSpc>
                <a:spcPct val="100000"/>
              </a:lnSpc>
              <a:spcBef>
                <a:spcPts val="1200"/>
              </a:spcBef>
            </a:pPr>
            <a:r>
              <a:rPr lang="en-US" dirty="0"/>
              <a:t>Discriminatory impact and defamation of character</a:t>
            </a:r>
          </a:p>
          <a:p>
            <a:pPr marL="920750" indent="-234950">
              <a:lnSpc>
                <a:spcPct val="100000"/>
              </a:lnSpc>
              <a:spcBef>
                <a:spcPts val="1200"/>
              </a:spcBef>
              <a:buFont typeface="Wingdings" pitchFamily="2" charset="2"/>
              <a:buChar char="§"/>
            </a:pPr>
            <a:r>
              <a:rPr lang="en-US" dirty="0"/>
              <a:t>For defamation to occur, several elements must be present:</a:t>
            </a:r>
          </a:p>
          <a:p>
            <a:pPr marL="1428750" indent="-290513">
              <a:lnSpc>
                <a:spcPct val="100000"/>
              </a:lnSpc>
              <a:spcBef>
                <a:spcPts val="600"/>
              </a:spcBef>
              <a:buSzPct val="95000"/>
              <a:buFont typeface="+mj-lt"/>
              <a:buAutoNum type="arabicPeriod"/>
            </a:pPr>
            <a:r>
              <a:rPr lang="en-US" dirty="0"/>
              <a:t>A written or oral defamatory statement must have been given</a:t>
            </a:r>
          </a:p>
          <a:p>
            <a:pPr marL="1428750" indent="-290513">
              <a:lnSpc>
                <a:spcPct val="100000"/>
              </a:lnSpc>
              <a:spcBef>
                <a:spcPts val="600"/>
              </a:spcBef>
              <a:buSzPct val="95000"/>
              <a:buFont typeface="+mj-lt"/>
              <a:buAutoNum type="arabicPeriod"/>
            </a:pPr>
            <a:r>
              <a:rPr lang="en-US" dirty="0"/>
              <a:t>There must be a false statement of fact</a:t>
            </a:r>
          </a:p>
          <a:p>
            <a:pPr marL="1428750" indent="-290513">
              <a:lnSpc>
                <a:spcPct val="100000"/>
              </a:lnSpc>
              <a:spcBef>
                <a:spcPts val="600"/>
              </a:spcBef>
              <a:buSzPct val="95000"/>
              <a:buFont typeface="+mj-lt"/>
              <a:buAutoNum type="arabicPeriod"/>
            </a:pPr>
            <a:r>
              <a:rPr lang="en-US" dirty="0"/>
              <a:t>Injury must have occurred to the referee</a:t>
            </a:r>
          </a:p>
          <a:p>
            <a:pPr marL="1428750" indent="-290513">
              <a:lnSpc>
                <a:spcPct val="100000"/>
              </a:lnSpc>
              <a:spcBef>
                <a:spcPts val="600"/>
              </a:spcBef>
              <a:buSzPct val="95000"/>
              <a:buFont typeface="+mj-lt"/>
              <a:buAutoNum type="arabicPeriod"/>
            </a:pPr>
            <a:r>
              <a:rPr lang="en-US" dirty="0"/>
              <a:t>The employer does </a:t>
            </a:r>
            <a:r>
              <a:rPr lang="en-US" i="1" dirty="0"/>
              <a:t>not</a:t>
            </a:r>
            <a:r>
              <a:rPr lang="en-US" dirty="0"/>
              <a:t> have absolute or qualifies privilege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4847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Legal Issues Affecting the Use of Reference Checks</a:t>
            </a:r>
          </a:p>
          <a:p>
            <a:pPr marL="460375" indent="-225425">
              <a:lnSpc>
                <a:spcPct val="100000"/>
              </a:lnSpc>
              <a:spcBef>
                <a:spcPts val="1200"/>
              </a:spcBef>
            </a:pPr>
            <a:r>
              <a:rPr lang="en-US" dirty="0"/>
              <a:t>Negligent hiring</a:t>
            </a:r>
          </a:p>
          <a:p>
            <a:pPr marL="920750" indent="-234950">
              <a:lnSpc>
                <a:spcPct val="100000"/>
              </a:lnSpc>
              <a:spcBef>
                <a:spcPts val="1200"/>
              </a:spcBef>
              <a:buFont typeface="Wingdings" pitchFamily="2" charset="2"/>
              <a:buChar char="§"/>
            </a:pPr>
            <a:r>
              <a:rPr lang="en-US" dirty="0"/>
              <a:t>For an employer to be held liable, five points must be covered:</a:t>
            </a:r>
          </a:p>
          <a:p>
            <a:pPr marL="1428750" indent="-290513">
              <a:lnSpc>
                <a:spcPct val="100000"/>
              </a:lnSpc>
              <a:spcBef>
                <a:spcPts val="600"/>
              </a:spcBef>
              <a:buSzPct val="95000"/>
              <a:buFont typeface="+mj-lt"/>
              <a:buAutoNum type="arabicPeriod"/>
            </a:pPr>
            <a:r>
              <a:rPr lang="en-US" sz="2000" dirty="0"/>
              <a:t>Injury to a third party caused by an individual employed by a firm</a:t>
            </a:r>
          </a:p>
          <a:p>
            <a:pPr marL="1428750" indent="-290513">
              <a:lnSpc>
                <a:spcPct val="100000"/>
              </a:lnSpc>
              <a:spcBef>
                <a:spcPts val="600"/>
              </a:spcBef>
              <a:buSzPct val="95000"/>
              <a:buFont typeface="+mj-lt"/>
              <a:buAutoNum type="arabicPeriod"/>
            </a:pPr>
            <a:r>
              <a:rPr lang="en-US" sz="2000" dirty="0"/>
              <a:t>Employee must be shown to be unfit for the job he or she holds</a:t>
            </a:r>
          </a:p>
          <a:p>
            <a:pPr marL="1428750" indent="-290513">
              <a:lnSpc>
                <a:spcPct val="100000"/>
              </a:lnSpc>
              <a:spcBef>
                <a:spcPts val="600"/>
              </a:spcBef>
              <a:buSzPct val="95000"/>
              <a:buFont typeface="+mj-lt"/>
              <a:buAutoNum type="arabicPeriod"/>
            </a:pPr>
            <a:r>
              <a:rPr lang="en-US" sz="2000" dirty="0"/>
              <a:t>Employer knew or should have known that the employee was unfit for the job</a:t>
            </a:r>
          </a:p>
          <a:p>
            <a:pPr marL="1428750" indent="-290513">
              <a:lnSpc>
                <a:spcPct val="100000"/>
              </a:lnSpc>
              <a:spcBef>
                <a:spcPts val="600"/>
              </a:spcBef>
              <a:buSzPct val="95000"/>
              <a:buFont typeface="+mj-lt"/>
              <a:buAutoNum type="arabicPeriod"/>
            </a:pPr>
            <a:r>
              <a:rPr lang="en-US" sz="2000" dirty="0"/>
              <a:t>Injury received by the third party must have been a foreseeable outcome resulting from the hiring of the unit employee</a:t>
            </a:r>
          </a:p>
          <a:p>
            <a:pPr marL="1428750" indent="-290513">
              <a:lnSpc>
                <a:spcPct val="100000"/>
              </a:lnSpc>
              <a:spcBef>
                <a:spcPts val="600"/>
              </a:spcBef>
              <a:buSzPct val="95000"/>
              <a:buFont typeface="+mj-lt"/>
              <a:buAutoNum type="arabicPeriod"/>
            </a:pPr>
            <a:r>
              <a:rPr lang="en-US" sz="2000" dirty="0"/>
              <a:t>Injury is a reasonable and probably outcome of what the employer did or did not do in hiring the individual</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258160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Legal Issues Affecting the Use of Reference Checks</a:t>
            </a:r>
          </a:p>
          <a:p>
            <a:pPr marL="460375" indent="-225425">
              <a:lnSpc>
                <a:spcPct val="100000"/>
              </a:lnSpc>
              <a:spcBef>
                <a:spcPts val="1200"/>
              </a:spcBef>
            </a:pPr>
            <a:r>
              <a:rPr lang="en-US" dirty="0"/>
              <a:t>Recommendations to former employers to supply information on a past employee</a:t>
            </a:r>
          </a:p>
          <a:p>
            <a:pPr marL="920750" indent="-234950">
              <a:lnSpc>
                <a:spcPct val="100000"/>
              </a:lnSpc>
              <a:spcBef>
                <a:spcPts val="1200"/>
              </a:spcBef>
              <a:buFont typeface="Wingdings" pitchFamily="2" charset="2"/>
              <a:buChar char="§"/>
            </a:pPr>
            <a:r>
              <a:rPr lang="en-US" dirty="0"/>
              <a:t>Submit a written request for information on specific questions relevant to making an employment decision, and use the same questions with every applicant</a:t>
            </a:r>
          </a:p>
          <a:p>
            <a:pPr marL="920750" indent="-234950">
              <a:lnSpc>
                <a:spcPct val="100000"/>
              </a:lnSpc>
              <a:spcBef>
                <a:spcPts val="1200"/>
              </a:spcBef>
              <a:buFont typeface="Wingdings" pitchFamily="2" charset="2"/>
              <a:buChar char="§"/>
            </a:pPr>
            <a:r>
              <a:rPr lang="en-US" dirty="0"/>
              <a:t>Include a release form signed by the applicant stating the applicant has read and approves the information requested and the applicant requests that the information be given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037519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Legal Issues Affecting the Use of Reference Checks</a:t>
            </a:r>
          </a:p>
          <a:p>
            <a:pPr marL="460375" indent="-225425">
              <a:lnSpc>
                <a:spcPct val="100000"/>
              </a:lnSpc>
              <a:spcBef>
                <a:spcPts val="1200"/>
              </a:spcBef>
            </a:pPr>
            <a:r>
              <a:rPr lang="en-US" dirty="0"/>
              <a:t>If the previous employer refuses to provide such information, then</a:t>
            </a:r>
          </a:p>
          <a:p>
            <a:pPr marL="920750" indent="-234950">
              <a:lnSpc>
                <a:spcPct val="100000"/>
              </a:lnSpc>
              <a:spcBef>
                <a:spcPts val="600"/>
              </a:spcBef>
              <a:buFont typeface="Wingdings" pitchFamily="2" charset="2"/>
              <a:buChar char="§"/>
            </a:pPr>
            <a:r>
              <a:rPr lang="en-US" sz="2000" dirty="0"/>
              <a:t>Call the person in charge of human resources and ask why the request was not honored</a:t>
            </a:r>
          </a:p>
          <a:p>
            <a:pPr marL="920750" indent="-234950">
              <a:lnSpc>
                <a:spcPct val="100000"/>
              </a:lnSpc>
              <a:spcBef>
                <a:spcPts val="600"/>
              </a:spcBef>
              <a:buFont typeface="Wingdings" pitchFamily="2" charset="2"/>
              <a:buChar char="§"/>
            </a:pPr>
            <a:r>
              <a:rPr lang="en-US" sz="2000" dirty="0"/>
              <a:t>Ask how a request should be made so it will be honored</a:t>
            </a:r>
          </a:p>
          <a:p>
            <a:pPr marL="460375" indent="-169863">
              <a:lnSpc>
                <a:spcPct val="100000"/>
              </a:lnSpc>
              <a:spcBef>
                <a:spcPts val="1200"/>
              </a:spcBef>
            </a:pPr>
            <a:r>
              <a:rPr lang="en-US" dirty="0"/>
              <a:t>If the previous employer still refuses, then</a:t>
            </a:r>
          </a:p>
          <a:p>
            <a:pPr marL="920750" indent="-234950">
              <a:lnSpc>
                <a:spcPct val="100000"/>
              </a:lnSpc>
              <a:spcBef>
                <a:spcPts val="600"/>
              </a:spcBef>
              <a:buFont typeface="Wingdings" pitchFamily="2" charset="2"/>
              <a:buChar char="§"/>
            </a:pPr>
            <a:r>
              <a:rPr lang="en-US" sz="2000" dirty="0"/>
              <a:t>Inform the individual that failure to cooperate is being documented with date, time, and name of the person refusing</a:t>
            </a:r>
          </a:p>
          <a:p>
            <a:pPr marL="920750" indent="-234950">
              <a:lnSpc>
                <a:spcPct val="100000"/>
              </a:lnSpc>
              <a:spcBef>
                <a:spcPts val="600"/>
              </a:spcBef>
              <a:buFont typeface="Wingdings" pitchFamily="2" charset="2"/>
              <a:buChar char="§"/>
            </a:pPr>
            <a:r>
              <a:rPr lang="en-US" sz="2000" dirty="0"/>
              <a:t>Verify the candidate’s statements about the position held, number of years in that position, and the final salary</a:t>
            </a:r>
          </a:p>
          <a:p>
            <a:pPr marL="920750" indent="-234950">
              <a:lnSpc>
                <a:spcPct val="100000"/>
              </a:lnSpc>
              <a:spcBef>
                <a:spcPts val="600"/>
              </a:spcBef>
              <a:buFont typeface="Wingdings" pitchFamily="2" charset="2"/>
              <a:buChar char="§"/>
            </a:pPr>
            <a:r>
              <a:rPr lang="en-US" sz="2000" dirty="0"/>
              <a:t>If the missing information relevant that the applicant will not be hired without it, indicate that previous employer’s refusal the reason for lack of an offer</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49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62558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Application Forms – Biodata Assessments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lnSpc>
                <a:spcPct val="100000"/>
              </a:lnSpc>
              <a:buNone/>
            </a:pPr>
            <a:r>
              <a:rPr lang="en-US" b="1" dirty="0">
                <a:latin typeface="+mj-lt"/>
              </a:rPr>
              <a:t>Nature and Role of Application Forms and Biodata in Selection</a:t>
            </a:r>
          </a:p>
          <a:p>
            <a:pPr marL="460375" indent="-225425">
              <a:lnSpc>
                <a:spcPct val="100000"/>
              </a:lnSpc>
              <a:spcBef>
                <a:spcPts val="1200"/>
              </a:spcBef>
            </a:pPr>
            <a:r>
              <a:rPr lang="en-US" dirty="0"/>
              <a:t>An application form, however, can provide information that unfairly discriminates against some individuals – federal and state laws (such as Title VII) were passed to prevent discrimination</a:t>
            </a:r>
          </a:p>
          <a:p>
            <a:pPr marL="460375" indent="-225425">
              <a:lnSpc>
                <a:spcPct val="100000"/>
              </a:lnSpc>
              <a:spcBef>
                <a:spcPts val="1200"/>
              </a:spcBef>
            </a:pPr>
            <a:r>
              <a:rPr lang="en-US" dirty="0"/>
              <a:t>A key issue facing any application reviewer is in deciding </a:t>
            </a:r>
            <a:r>
              <a:rPr lang="en-US" i="1" dirty="0"/>
              <a:t>what</a:t>
            </a:r>
            <a:r>
              <a:rPr lang="en-US" dirty="0"/>
              <a:t> application data are most beneficial in choosing successful job applicants</a:t>
            </a:r>
          </a:p>
          <a:p>
            <a:pPr marL="460375" indent="-225425">
              <a:lnSpc>
                <a:spcPct val="100000"/>
              </a:lnSpc>
              <a:spcBef>
                <a:spcPts val="1200"/>
              </a:spcBef>
            </a:pPr>
            <a:r>
              <a:rPr lang="en-US" dirty="0"/>
              <a:t>We refer to application information empirically developed and scored in a way to maximize prediction as </a:t>
            </a:r>
            <a:r>
              <a:rPr lang="en-US" i="1" dirty="0"/>
              <a:t>biodata</a:t>
            </a:r>
            <a:r>
              <a:rPr lang="en-US" dirty="0"/>
              <a:t> – self-report data provided by the applicant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642514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Methods of Collecting Reference Data</a:t>
            </a:r>
          </a:p>
          <a:p>
            <a:pPr marL="460375" indent="-225425">
              <a:lnSpc>
                <a:spcPct val="100000"/>
              </a:lnSpc>
              <a:spcBef>
                <a:spcPts val="1200"/>
              </a:spcBef>
            </a:pPr>
            <a:r>
              <a:rPr lang="en-US" sz="2000" dirty="0"/>
              <a:t>Telephone checks – relatively fast, high reference return rate, allows follow-up questions or clarity of type of information needed, inexpensive to conduct</a:t>
            </a:r>
          </a:p>
          <a:p>
            <a:pPr marL="460375" indent="-225425">
              <a:lnSpc>
                <a:spcPct val="100000"/>
              </a:lnSpc>
              <a:spcBef>
                <a:spcPts val="1200"/>
              </a:spcBef>
            </a:pPr>
            <a:r>
              <a:rPr lang="en-US" sz="2000" dirty="0"/>
              <a:t>Internet and e-mail reference checks – fast, inexpensive, but not as interactive, less desirable due to lack of privacy and informality, may be necessary when searching public records, references submitted electronically considered legally binding</a:t>
            </a:r>
          </a:p>
          <a:p>
            <a:pPr marL="460375" indent="-225425">
              <a:lnSpc>
                <a:spcPct val="100000"/>
              </a:lnSpc>
              <a:spcBef>
                <a:spcPts val="1200"/>
              </a:spcBef>
            </a:pPr>
            <a:r>
              <a:rPr lang="en-US" sz="2000" dirty="0"/>
              <a:t>Mail checks – a written questionnaire or letter, candidate should sign a release form giving former employers permission to release information without liability, low return rate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82343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624918E1-6053-B54D-8D3B-4FAD6089DC6A}"/>
              </a:ext>
            </a:extLst>
          </p:cNvPr>
          <p:cNvPicPr>
            <a:picLocks noChangeAspect="1"/>
          </p:cNvPicPr>
          <p:nvPr/>
        </p:nvPicPr>
        <p:blipFill>
          <a:blip r:embed="rId2"/>
          <a:stretch>
            <a:fillRect/>
          </a:stretch>
        </p:blipFill>
        <p:spPr>
          <a:xfrm>
            <a:off x="1362172" y="1303552"/>
            <a:ext cx="6419655" cy="4908731"/>
          </a:xfrm>
          <a:prstGeom prst="rect">
            <a:avLst/>
          </a:prstGeom>
        </p:spPr>
      </p:pic>
    </p:spTree>
    <p:extLst>
      <p:ext uri="{BB962C8B-B14F-4D97-AF65-F5344CB8AC3E}">
        <p14:creationId xmlns:p14="http://schemas.microsoft.com/office/powerpoint/2010/main" val="2524096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F34FD83B-163E-2C46-BA9A-F4D692B52CAB}"/>
              </a:ext>
            </a:extLst>
          </p:cNvPr>
          <p:cNvPicPr>
            <a:picLocks noChangeAspect="1"/>
          </p:cNvPicPr>
          <p:nvPr/>
        </p:nvPicPr>
        <p:blipFill>
          <a:blip r:embed="rId2"/>
          <a:stretch>
            <a:fillRect/>
          </a:stretch>
        </p:blipFill>
        <p:spPr>
          <a:xfrm>
            <a:off x="628650" y="1480751"/>
            <a:ext cx="7886700" cy="4556374"/>
          </a:xfrm>
          <a:prstGeom prst="rect">
            <a:avLst/>
          </a:prstGeom>
        </p:spPr>
      </p:pic>
    </p:spTree>
    <p:extLst>
      <p:ext uri="{BB962C8B-B14F-4D97-AF65-F5344CB8AC3E}">
        <p14:creationId xmlns:p14="http://schemas.microsoft.com/office/powerpoint/2010/main" val="3951012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6" name="Picture 5">
            <a:extLst>
              <a:ext uri="{FF2B5EF4-FFF2-40B4-BE49-F238E27FC236}">
                <a16:creationId xmlns:a16="http://schemas.microsoft.com/office/drawing/2014/main" id="{075EA021-160D-FD46-89C2-3AA81B5FC83F}"/>
              </a:ext>
            </a:extLst>
          </p:cNvPr>
          <p:cNvPicPr>
            <a:picLocks noChangeAspect="1"/>
          </p:cNvPicPr>
          <p:nvPr/>
        </p:nvPicPr>
        <p:blipFill>
          <a:blip r:embed="rId2"/>
          <a:stretch>
            <a:fillRect/>
          </a:stretch>
        </p:blipFill>
        <p:spPr>
          <a:xfrm>
            <a:off x="2541094" y="1170260"/>
            <a:ext cx="4061811" cy="5175315"/>
          </a:xfrm>
          <a:prstGeom prst="rect">
            <a:avLst/>
          </a:prstGeom>
        </p:spPr>
      </p:pic>
    </p:spTree>
    <p:extLst>
      <p:ext uri="{BB962C8B-B14F-4D97-AF65-F5344CB8AC3E}">
        <p14:creationId xmlns:p14="http://schemas.microsoft.com/office/powerpoint/2010/main" val="2036023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lnSpcReduction="10000"/>
          </a:bodyPr>
          <a:lstStyle/>
          <a:p>
            <a:pPr marL="0" indent="0">
              <a:lnSpc>
                <a:spcPct val="100000"/>
              </a:lnSpc>
              <a:buNone/>
            </a:pPr>
            <a:r>
              <a:rPr lang="en-US" b="1" dirty="0">
                <a:latin typeface="+mj-lt"/>
              </a:rPr>
              <a:t>Methods of Collecting Reference Data</a:t>
            </a:r>
          </a:p>
          <a:p>
            <a:pPr marL="460375" indent="-225425">
              <a:lnSpc>
                <a:spcPct val="100000"/>
              </a:lnSpc>
              <a:spcBef>
                <a:spcPts val="1200"/>
              </a:spcBef>
            </a:pPr>
            <a:r>
              <a:rPr lang="en-US" sz="2000" dirty="0"/>
              <a:t>Letters of recommendation – probably restricted to high-skill or professional jobs, may provide greater depth of information, negative comments seldom given, disadvantages include:</a:t>
            </a:r>
          </a:p>
          <a:p>
            <a:pPr marL="977900" indent="-292100">
              <a:lnSpc>
                <a:spcPct val="100000"/>
              </a:lnSpc>
              <a:spcBef>
                <a:spcPts val="600"/>
              </a:spcBef>
              <a:buSzPct val="95000"/>
              <a:buFont typeface="+mj-lt"/>
              <a:buAutoNum type="arabicPeriod"/>
            </a:pPr>
            <a:r>
              <a:rPr lang="en-US" sz="2000" dirty="0"/>
              <a:t>Writers have the difficult task of organizing the letter and deciding what to include</a:t>
            </a:r>
          </a:p>
          <a:p>
            <a:pPr marL="977900" indent="-292100">
              <a:lnSpc>
                <a:spcPct val="100000"/>
              </a:lnSpc>
              <a:spcBef>
                <a:spcPts val="600"/>
              </a:spcBef>
              <a:buSzPct val="95000"/>
              <a:buFont typeface="+mj-lt"/>
              <a:buAutoNum type="arabicPeriod"/>
            </a:pPr>
            <a:r>
              <a:rPr lang="en-US" sz="2000" dirty="0"/>
              <a:t>Letter quality will depend on the effort expended by the writers and their ability to express their thoughts</a:t>
            </a:r>
          </a:p>
          <a:p>
            <a:pPr marL="977900" indent="-292100">
              <a:lnSpc>
                <a:spcPct val="100000"/>
              </a:lnSpc>
              <a:spcBef>
                <a:spcPts val="600"/>
              </a:spcBef>
              <a:buSzPct val="95000"/>
              <a:buFont typeface="+mj-lt"/>
              <a:buAutoNum type="arabicPeriod"/>
            </a:pPr>
            <a:r>
              <a:rPr lang="en-US" sz="2000" dirty="0"/>
              <a:t>Writers tend to be positive in their evaluations and often lack specificity and accuracy in letter writing</a:t>
            </a:r>
          </a:p>
          <a:p>
            <a:pPr marL="977900" indent="-292100">
              <a:lnSpc>
                <a:spcPct val="100000"/>
              </a:lnSpc>
              <a:spcBef>
                <a:spcPts val="600"/>
              </a:spcBef>
              <a:buSzPct val="95000"/>
              <a:buFont typeface="+mj-lt"/>
              <a:buAutoNum type="arabicPeriod"/>
            </a:pPr>
            <a:r>
              <a:rPr lang="en-US" sz="2000" dirty="0"/>
              <a:t>The same job-relevant information will not be obtained on each applicant</a:t>
            </a:r>
          </a:p>
          <a:p>
            <a:pPr marL="977900" indent="-292100">
              <a:lnSpc>
                <a:spcPct val="100000"/>
              </a:lnSpc>
              <a:spcBef>
                <a:spcPts val="600"/>
              </a:spcBef>
              <a:buSzPct val="95000"/>
              <a:buFont typeface="+mj-lt"/>
              <a:buAutoNum type="arabicPeriod"/>
            </a:pPr>
            <a:r>
              <a:rPr lang="en-US" sz="2000" dirty="0"/>
              <a:t>Information relevant to hiring organization may be omitted</a:t>
            </a:r>
          </a:p>
          <a:p>
            <a:pPr marL="977900" indent="-292100">
              <a:lnSpc>
                <a:spcPct val="100000"/>
              </a:lnSpc>
              <a:spcBef>
                <a:spcPts val="600"/>
              </a:spcBef>
              <a:buSzPct val="95000"/>
              <a:buFont typeface="+mj-lt"/>
              <a:buAutoNum type="arabicPeriod"/>
            </a:pPr>
            <a:r>
              <a:rPr lang="en-US" sz="2000" dirty="0"/>
              <a:t>Scoring of the letter is subjective and based on reader’s interpretation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54</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049519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Methods of Collecting Reference Data</a:t>
            </a:r>
          </a:p>
          <a:p>
            <a:pPr marL="460375" indent="-225425">
              <a:lnSpc>
                <a:spcPct val="100000"/>
              </a:lnSpc>
              <a:spcBef>
                <a:spcPts val="1200"/>
              </a:spcBef>
            </a:pPr>
            <a:r>
              <a:rPr lang="en-US" dirty="0"/>
              <a:t>In-person checks – involve face-to-face personal contact with reference giver (allows high level of interaction which may lead to more useful information being exchanged), often part of background investigations and concern jobs in which an incumbent is a potential security of financial risk, expensive, time-consuming, often impractical, not frequently used in most selection programs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55</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777484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Sources of Reference Data</a:t>
            </a:r>
          </a:p>
          <a:p>
            <a:pPr marL="460375" indent="-225425">
              <a:lnSpc>
                <a:spcPct val="100000"/>
              </a:lnSpc>
              <a:spcBef>
                <a:spcPts val="1200"/>
              </a:spcBef>
            </a:pPr>
            <a:r>
              <a:rPr lang="en-US" dirty="0"/>
              <a:t>Reference givers must meet four conditions for their data to be useful:</a:t>
            </a:r>
          </a:p>
          <a:p>
            <a:pPr marL="977900" indent="-292100">
              <a:lnSpc>
                <a:spcPct val="100000"/>
              </a:lnSpc>
              <a:spcBef>
                <a:spcPts val="1200"/>
              </a:spcBef>
              <a:buSzPct val="95000"/>
              <a:buFont typeface="+mj-lt"/>
              <a:buAutoNum type="alphaLcPeriod"/>
            </a:pPr>
            <a:r>
              <a:rPr lang="en-US" dirty="0"/>
              <a:t>They must have had a chance to observe the candidate in relevant situations</a:t>
            </a:r>
          </a:p>
          <a:p>
            <a:pPr marL="977900" indent="-292100">
              <a:lnSpc>
                <a:spcPct val="100000"/>
              </a:lnSpc>
              <a:spcBef>
                <a:spcPts val="1200"/>
              </a:spcBef>
              <a:buSzPct val="95000"/>
              <a:buFont typeface="+mj-lt"/>
              <a:buAutoNum type="alphaLcPeriod"/>
            </a:pPr>
            <a:r>
              <a:rPr lang="en-US" dirty="0"/>
              <a:t>They must have knowledge of the candidate</a:t>
            </a:r>
          </a:p>
          <a:p>
            <a:pPr marL="977900" indent="-292100">
              <a:lnSpc>
                <a:spcPct val="100000"/>
              </a:lnSpc>
              <a:spcBef>
                <a:spcPts val="1200"/>
              </a:spcBef>
              <a:buSzPct val="95000"/>
              <a:buFont typeface="+mj-lt"/>
              <a:buAutoNum type="alphaLcPeriod"/>
            </a:pPr>
            <a:r>
              <a:rPr lang="en-US" dirty="0"/>
              <a:t>They must be competent to make the evaluations requested and be able to express themselves so their comments are understood as intended</a:t>
            </a:r>
          </a:p>
          <a:p>
            <a:pPr marL="977900" indent="-292100">
              <a:lnSpc>
                <a:spcPct val="100000"/>
              </a:lnSpc>
              <a:spcBef>
                <a:spcPts val="1200"/>
              </a:spcBef>
              <a:buSzPct val="95000"/>
              <a:buFont typeface="+mj-lt"/>
              <a:buAutoNum type="alphaLcPeriod"/>
            </a:pPr>
            <a:r>
              <a:rPr lang="en-US" dirty="0"/>
              <a:t>They must want to give frank and honest assessments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21276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Sources of Reference Data</a:t>
            </a:r>
          </a:p>
          <a:p>
            <a:pPr marL="460375" indent="-225425">
              <a:lnSpc>
                <a:spcPct val="100000"/>
              </a:lnSpc>
              <a:spcBef>
                <a:spcPts val="1200"/>
              </a:spcBef>
            </a:pPr>
            <a:r>
              <a:rPr lang="en-US" dirty="0"/>
              <a:t>Former employers – an important source for verifying previous employment records and evaluating an applicant’s previous work habits and performance, available data likely released through personnel office, information from previous supervisors particularly valuable</a:t>
            </a:r>
          </a:p>
          <a:p>
            <a:pPr marL="460375" indent="-225425">
              <a:lnSpc>
                <a:spcPct val="100000"/>
              </a:lnSpc>
              <a:spcBef>
                <a:spcPts val="1200"/>
              </a:spcBef>
            </a:pPr>
            <a:r>
              <a:rPr lang="en-US" dirty="0"/>
              <a:t>Personal references – most applicants choose individuals they believe will give a positive evaluation, can provide information about prior employment and candidate’s qualities and behavior characteristics, important to ask how long and in what capacity the reference has known the applicant</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4039847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Sources of Reference Data</a:t>
            </a:r>
          </a:p>
          <a:p>
            <a:pPr marL="460375" indent="-225425">
              <a:lnSpc>
                <a:spcPct val="100000"/>
              </a:lnSpc>
              <a:spcBef>
                <a:spcPts val="1200"/>
              </a:spcBef>
            </a:pPr>
            <a:r>
              <a:rPr lang="en-US" dirty="0"/>
              <a:t>Investigative agencies – will conduct background checks that focus on résumé and application information, educational accomplishments, credit ratings, police and driving records, personal reputation, lifestyle; expensive and require more time; checks take the form of consumer reports (two basic types):</a:t>
            </a:r>
          </a:p>
          <a:p>
            <a:pPr marL="977900" indent="-292100">
              <a:lnSpc>
                <a:spcPct val="100000"/>
              </a:lnSpc>
              <a:spcBef>
                <a:spcPts val="1200"/>
              </a:spcBef>
              <a:buSzPct val="95000"/>
              <a:buFont typeface="+mj-lt"/>
              <a:buAutoNum type="arabicPeriod"/>
            </a:pPr>
            <a:r>
              <a:rPr lang="en-US" dirty="0"/>
              <a:t>Consumer reports – any written or oral communication collected concerning an individual’s credit standing, character, general reputation, personal characteristics used to establish eligibility for employment</a:t>
            </a:r>
          </a:p>
          <a:p>
            <a:pPr marL="977900" indent="-292100">
              <a:lnSpc>
                <a:spcPct val="100000"/>
              </a:lnSpc>
              <a:spcBef>
                <a:spcPts val="1200"/>
              </a:spcBef>
              <a:buSzPct val="95000"/>
              <a:buFont typeface="+mj-lt"/>
              <a:buAutoNum type="arabicPeriod"/>
            </a:pPr>
            <a:r>
              <a:rPr lang="en-US" dirty="0"/>
              <a:t>Investigative consumer reports – based on personal interviews with friends, neighbors, acquaintances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3573695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Sources of Reference Data</a:t>
            </a:r>
          </a:p>
          <a:p>
            <a:pPr marL="460375" indent="-225425">
              <a:lnSpc>
                <a:spcPct val="100000"/>
              </a:lnSpc>
              <a:spcBef>
                <a:spcPts val="1200"/>
              </a:spcBef>
            </a:pPr>
            <a:r>
              <a:rPr lang="en-US" dirty="0"/>
              <a:t>Public records – use caution– be sure information solicited does not discriminate and can be justified by the nature of the job for which applicant is being screened; records include:</a:t>
            </a:r>
          </a:p>
          <a:p>
            <a:pPr marL="977900" indent="-292100">
              <a:lnSpc>
                <a:spcPct val="100000"/>
              </a:lnSpc>
              <a:spcBef>
                <a:spcPts val="1200"/>
              </a:spcBef>
              <a:buSzPct val="95000"/>
              <a:buFont typeface="+mj-lt"/>
              <a:buAutoNum type="arabicPeriod"/>
            </a:pPr>
            <a:r>
              <a:rPr lang="en-US" dirty="0"/>
              <a:t>Criminal records</a:t>
            </a:r>
          </a:p>
          <a:p>
            <a:pPr marL="977900" indent="-292100">
              <a:lnSpc>
                <a:spcPct val="100000"/>
              </a:lnSpc>
              <a:spcBef>
                <a:spcPts val="1200"/>
              </a:spcBef>
              <a:buSzPct val="95000"/>
              <a:buFont typeface="+mj-lt"/>
              <a:buAutoNum type="arabicPeriod"/>
            </a:pPr>
            <a:r>
              <a:rPr lang="en-US" dirty="0"/>
              <a:t>Motor vehicle department records</a:t>
            </a:r>
          </a:p>
          <a:p>
            <a:pPr marL="977900" indent="-292100">
              <a:lnSpc>
                <a:spcPct val="100000"/>
              </a:lnSpc>
              <a:spcBef>
                <a:spcPts val="1200"/>
              </a:spcBef>
              <a:buSzPct val="95000"/>
              <a:buFont typeface="+mj-lt"/>
              <a:buAutoNum type="arabicPeriod"/>
            </a:pPr>
            <a:r>
              <a:rPr lang="en-US" dirty="0"/>
              <a:t>Workers’ compensation records</a:t>
            </a:r>
          </a:p>
          <a:p>
            <a:pPr marL="977900" indent="-292100">
              <a:lnSpc>
                <a:spcPct val="100000"/>
              </a:lnSpc>
              <a:spcBef>
                <a:spcPts val="1200"/>
              </a:spcBef>
              <a:buSzPct val="95000"/>
              <a:buFont typeface="+mj-lt"/>
              <a:buAutoNum type="arabicPeriod"/>
            </a:pPr>
            <a:r>
              <a:rPr lang="en-US" dirty="0"/>
              <a:t>Federal court records</a:t>
            </a:r>
          </a:p>
          <a:p>
            <a:pPr marL="977900" indent="-292100">
              <a:lnSpc>
                <a:spcPct val="100000"/>
              </a:lnSpc>
              <a:spcBef>
                <a:spcPts val="1200"/>
              </a:spcBef>
              <a:buSzPct val="95000"/>
              <a:buFont typeface="+mj-lt"/>
              <a:buAutoNum type="arabicPeriod"/>
            </a:pPr>
            <a:r>
              <a:rPr lang="en-US" dirty="0"/>
              <a:t>Educational records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59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828583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Application Forms – Biodata Assessments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lstStyle/>
          <a:p>
            <a:pPr marL="0" indent="0">
              <a:lnSpc>
                <a:spcPct val="100000"/>
              </a:lnSpc>
              <a:buNone/>
            </a:pPr>
            <a:r>
              <a:rPr lang="en-US" b="1" dirty="0">
                <a:latin typeface="+mj-lt"/>
              </a:rPr>
              <a:t>Nature and Role of Application Forms and Biodata in Selection</a:t>
            </a:r>
          </a:p>
          <a:p>
            <a:pPr marL="460375" indent="-225425">
              <a:lnSpc>
                <a:spcPct val="100000"/>
              </a:lnSpc>
              <a:spcBef>
                <a:spcPts val="1200"/>
              </a:spcBef>
            </a:pPr>
            <a:r>
              <a:rPr lang="en-US" dirty="0"/>
              <a:t>Biodata is based on the notion that a deeper study of applicants and their employment backgrounds and life experiences can be employed as an effective predictor</a:t>
            </a:r>
          </a:p>
          <a:p>
            <a:pPr marL="460375" indent="-225425">
              <a:lnSpc>
                <a:spcPct val="100000"/>
              </a:lnSpc>
              <a:spcBef>
                <a:spcPts val="1200"/>
              </a:spcBef>
            </a:pPr>
            <a:r>
              <a:rPr lang="en-US" dirty="0"/>
              <a:t>At least two ways to categorize biodata:</a:t>
            </a:r>
          </a:p>
          <a:p>
            <a:pPr marL="977900" indent="-292100">
              <a:lnSpc>
                <a:spcPct val="100000"/>
              </a:lnSpc>
              <a:spcBef>
                <a:spcPts val="1200"/>
              </a:spcBef>
              <a:buSzPct val="95000"/>
              <a:buFont typeface="+mj-lt"/>
              <a:buAutoNum type="alphaLcPeriod"/>
            </a:pPr>
            <a:r>
              <a:rPr lang="en-US" dirty="0"/>
              <a:t>Response-type – based on the type of response options offered to a respondent (Table 9.1 – examples)</a:t>
            </a:r>
          </a:p>
          <a:p>
            <a:pPr marL="977900" indent="-292100">
              <a:lnSpc>
                <a:spcPct val="100000"/>
              </a:lnSpc>
              <a:spcBef>
                <a:spcPts val="1200"/>
              </a:spcBef>
              <a:buSzPct val="95000"/>
              <a:buFont typeface="+mj-lt"/>
              <a:buAutoNum type="alphaLcPeriod"/>
            </a:pPr>
            <a:r>
              <a:rPr lang="en-US" dirty="0"/>
              <a:t>Behavior-type – based on the specific behavioral content of the item itself (Table 9.2 – examples)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426825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Social Media</a:t>
            </a:r>
          </a:p>
          <a:p>
            <a:pPr marL="460375" indent="-225425">
              <a:lnSpc>
                <a:spcPct val="100000"/>
              </a:lnSpc>
              <a:spcBef>
                <a:spcPts val="1200"/>
              </a:spcBef>
            </a:pPr>
            <a:r>
              <a:rPr lang="en-US" dirty="0"/>
              <a:t>Many employers are using social media – Facebook, LinkedIn, Twitter – to conduct their own informal “reference checks”</a:t>
            </a:r>
          </a:p>
          <a:p>
            <a:pPr marL="460375" indent="-225425">
              <a:lnSpc>
                <a:spcPct val="100000"/>
              </a:lnSpc>
              <a:spcBef>
                <a:spcPts val="600"/>
              </a:spcBef>
            </a:pPr>
            <a:r>
              <a:rPr lang="en-US" dirty="0"/>
              <a:t>Information learned just as often used to screen out candidates as to hire candidates</a:t>
            </a:r>
          </a:p>
          <a:p>
            <a:pPr marL="460375" indent="-225425">
              <a:lnSpc>
                <a:spcPct val="100000"/>
              </a:lnSpc>
              <a:spcBef>
                <a:spcPts val="600"/>
              </a:spcBef>
            </a:pPr>
            <a:r>
              <a:rPr lang="en-US" dirty="0"/>
              <a:t>Can serve as an important predictor of job performance and organizational fit – current empirical evidence does not support that use</a:t>
            </a:r>
          </a:p>
          <a:p>
            <a:pPr marL="460375" indent="-225425">
              <a:lnSpc>
                <a:spcPct val="100000"/>
              </a:lnSpc>
              <a:spcBef>
                <a:spcPts val="600"/>
              </a:spcBef>
            </a:pPr>
            <a:r>
              <a:rPr lang="en-US" dirty="0"/>
              <a:t>Information solicited should not discriminate against a protected group</a:t>
            </a:r>
          </a:p>
          <a:p>
            <a:pPr marL="460375" indent="-225425">
              <a:lnSpc>
                <a:spcPct val="100000"/>
              </a:lnSpc>
              <a:spcBef>
                <a:spcPts val="600"/>
              </a:spcBef>
            </a:pPr>
            <a:r>
              <a:rPr lang="en-US" dirty="0"/>
              <a:t>Until reliability and validity evidence for collecting social media information available, use of same should be avoided in HR selection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60</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3873288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Recommendations for Using Reference Checks</a:t>
            </a:r>
          </a:p>
          <a:p>
            <a:pPr marL="515938" indent="-280988">
              <a:lnSpc>
                <a:spcPct val="100000"/>
              </a:lnSpc>
              <a:spcBef>
                <a:spcPts val="600"/>
              </a:spcBef>
              <a:buSzPct val="95000"/>
              <a:buFont typeface="+mj-lt"/>
              <a:buAutoNum type="arabicPeriod"/>
            </a:pPr>
            <a:r>
              <a:rPr lang="en-US" dirty="0"/>
              <a:t>Reference data most properly used when involves job-related concerns</a:t>
            </a:r>
          </a:p>
          <a:p>
            <a:pPr marL="515938" indent="-280988">
              <a:lnSpc>
                <a:spcPct val="100000"/>
              </a:lnSpc>
              <a:spcBef>
                <a:spcPts val="600"/>
              </a:spcBef>
              <a:buSzPct val="95000"/>
              <a:buFont typeface="+mj-lt"/>
              <a:buAutoNum type="arabicPeriod"/>
            </a:pPr>
            <a:r>
              <a:rPr lang="en-US" dirty="0"/>
              <a:t>Because reference check tailored to a specific job, likely need more than one general form for all positions in an organization</a:t>
            </a:r>
          </a:p>
          <a:p>
            <a:pPr marL="515938" indent="-280988">
              <a:lnSpc>
                <a:spcPct val="100000"/>
              </a:lnSpc>
              <a:spcBef>
                <a:spcPts val="600"/>
              </a:spcBef>
              <a:buSzPct val="95000"/>
              <a:buFont typeface="+mj-lt"/>
              <a:buAutoNum type="arabicPeriod"/>
            </a:pPr>
            <a:r>
              <a:rPr lang="en-US" dirty="0"/>
              <a:t>Reference checks subject to the </a:t>
            </a:r>
            <a:r>
              <a:rPr lang="en-US" i="1" dirty="0"/>
              <a:t>Uniform Guidelines</a:t>
            </a:r>
          </a:p>
          <a:p>
            <a:pPr marL="515938" indent="-280988">
              <a:lnSpc>
                <a:spcPct val="100000"/>
              </a:lnSpc>
              <a:spcBef>
                <a:spcPts val="600"/>
              </a:spcBef>
              <a:buSzPct val="95000"/>
              <a:buFont typeface="+mj-lt"/>
              <a:buAutoNum type="arabicPeriod"/>
            </a:pPr>
            <a:r>
              <a:rPr lang="en-US" dirty="0"/>
              <a:t>A more structured reference checking system rather than an unstructured system less likely to be open to charges of discrimination</a:t>
            </a:r>
          </a:p>
          <a:p>
            <a:pPr marL="515938" indent="-280988">
              <a:lnSpc>
                <a:spcPct val="100000"/>
              </a:lnSpc>
              <a:spcBef>
                <a:spcPts val="600"/>
              </a:spcBef>
              <a:buSzPct val="95000"/>
              <a:buFont typeface="+mj-lt"/>
              <a:buAutoNum type="arabicPeriod"/>
            </a:pPr>
            <a:r>
              <a:rPr lang="en-US" dirty="0"/>
              <a:t>Applicants should be asked to give written permission to contact their references</a:t>
            </a:r>
          </a:p>
          <a:p>
            <a:pPr marL="515938" indent="-280988">
              <a:lnSpc>
                <a:spcPct val="100000"/>
              </a:lnSpc>
              <a:spcBef>
                <a:spcPts val="600"/>
              </a:spcBef>
              <a:buSzPct val="95000"/>
              <a:buFont typeface="+mj-lt"/>
              <a:buAutoNum type="arabicPeriod"/>
            </a:pPr>
            <a:r>
              <a:rPr lang="en-US" dirty="0"/>
              <a:t>Reference takers collecting information should be trained in how to interview reference givers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61</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4026997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Reference Checks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a:xfrm>
            <a:off x="628650" y="1463040"/>
            <a:ext cx="7886700" cy="4955514"/>
          </a:xfrm>
        </p:spPr>
        <p:txBody>
          <a:bodyPr>
            <a:normAutofit/>
          </a:bodyPr>
          <a:lstStyle/>
          <a:p>
            <a:pPr marL="0" indent="0">
              <a:lnSpc>
                <a:spcPct val="100000"/>
              </a:lnSpc>
              <a:buNone/>
            </a:pPr>
            <a:r>
              <a:rPr lang="en-US" b="1" dirty="0">
                <a:latin typeface="+mj-lt"/>
              </a:rPr>
              <a:t>Recommendations for Using Reference Checks</a:t>
            </a:r>
          </a:p>
          <a:p>
            <a:pPr marL="630238" indent="-282575">
              <a:lnSpc>
                <a:spcPct val="100000"/>
              </a:lnSpc>
              <a:spcBef>
                <a:spcPts val="600"/>
              </a:spcBef>
              <a:buSzPct val="95000"/>
              <a:buFont typeface="+mj-lt"/>
              <a:buAutoNum type="arabicPeriod" startAt="7"/>
            </a:pPr>
            <a:r>
              <a:rPr lang="en-US" dirty="0"/>
              <a:t>All reference check information should be recorded in writing</a:t>
            </a:r>
          </a:p>
          <a:p>
            <a:pPr marL="630238" indent="-282575">
              <a:lnSpc>
                <a:spcPct val="100000"/>
              </a:lnSpc>
              <a:spcBef>
                <a:spcPts val="600"/>
              </a:spcBef>
              <a:buSzPct val="95000"/>
              <a:buFont typeface="+mj-lt"/>
              <a:buAutoNum type="arabicPeriod" startAt="7"/>
            </a:pPr>
            <a:r>
              <a:rPr lang="en-US" dirty="0"/>
              <a:t>If applicant provides references but reference information cannot be obtained, ask for additional references</a:t>
            </a:r>
          </a:p>
          <a:p>
            <a:pPr marL="630238" indent="-282575">
              <a:lnSpc>
                <a:spcPct val="100000"/>
              </a:lnSpc>
              <a:spcBef>
                <a:spcPts val="600"/>
              </a:spcBef>
              <a:buSzPct val="95000"/>
              <a:buFont typeface="+mj-lt"/>
              <a:buAutoNum type="arabicPeriod" startAt="7"/>
            </a:pPr>
            <a:r>
              <a:rPr lang="en-US" dirty="0"/>
              <a:t>Check all application form and résumé information</a:t>
            </a:r>
          </a:p>
          <a:p>
            <a:pPr marL="630238" indent="-395288">
              <a:lnSpc>
                <a:spcPct val="100000"/>
              </a:lnSpc>
              <a:spcBef>
                <a:spcPts val="600"/>
              </a:spcBef>
              <a:buSzPct val="95000"/>
              <a:buFont typeface="+mj-lt"/>
              <a:buAutoNum type="arabicPeriod" startAt="7"/>
            </a:pPr>
            <a:r>
              <a:rPr lang="en-US" dirty="0"/>
              <a:t>Negative information received frequently serves as a basis for rejecting an applicant – caution is advised in using </a:t>
            </a:r>
            <a:r>
              <a:rPr lang="en-US" i="1" dirty="0"/>
              <a:t>any</a:t>
            </a:r>
            <a:r>
              <a:rPr lang="en-US" dirty="0"/>
              <a:t> negative data as a basis for excluding applicants</a:t>
            </a:r>
          </a:p>
          <a:p>
            <a:pPr marL="630238" indent="-395288">
              <a:lnSpc>
                <a:spcPct val="100000"/>
              </a:lnSpc>
              <a:spcBef>
                <a:spcPts val="600"/>
              </a:spcBef>
              <a:buSzPct val="95000"/>
              <a:buFont typeface="+mj-lt"/>
              <a:buAutoNum type="arabicPeriod" startAt="7"/>
            </a:pPr>
            <a:r>
              <a:rPr lang="en-US" dirty="0"/>
              <a:t>If background investigation firm used, understand that firm is serving as the employer’s agent – employer may be held liable for agent’s actions</a:t>
            </a:r>
          </a:p>
          <a:p>
            <a:pPr marL="630238" indent="-395288">
              <a:lnSpc>
                <a:spcPct val="100000"/>
              </a:lnSpc>
              <a:spcBef>
                <a:spcPts val="600"/>
              </a:spcBef>
              <a:buSzPct val="95000"/>
              <a:buFont typeface="+mj-lt"/>
              <a:buAutoNum type="arabicPeriod" startAt="7"/>
            </a:pPr>
            <a:r>
              <a:rPr lang="en-US" dirty="0"/>
              <a:t>Do not ask for applicants’ social media usernames and passwords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62</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1212783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234950" indent="-227013">
              <a:lnSpc>
                <a:spcPct val="100000"/>
              </a:lnSpc>
              <a:spcBef>
                <a:spcPts val="1200"/>
              </a:spcBef>
            </a:pPr>
            <a:r>
              <a:rPr lang="en-US" dirty="0"/>
              <a:t>Application forms, resumes, reference checks, and ratings of training, education, and experience are relatively inexpensive and easy to collect</a:t>
            </a:r>
          </a:p>
          <a:p>
            <a:pPr marL="234950" indent="-227013">
              <a:lnSpc>
                <a:spcPct val="100000"/>
              </a:lnSpc>
              <a:spcBef>
                <a:spcPts val="1200"/>
              </a:spcBef>
            </a:pPr>
            <a:r>
              <a:rPr lang="en-US" dirty="0"/>
              <a:t>Collecting basic background information enables one to ensure applicant has the minimal skills and qualifications to do the job</a:t>
            </a:r>
          </a:p>
          <a:p>
            <a:pPr marL="234950" indent="-227013">
              <a:lnSpc>
                <a:spcPct val="100000"/>
              </a:lnSpc>
              <a:spcBef>
                <a:spcPts val="1200"/>
              </a:spcBef>
            </a:pPr>
            <a:r>
              <a:rPr lang="en-US" dirty="0"/>
              <a:t>Those making hiring decisions should carefully consider each piece of information requested in the early stages of selection – considerable utility to be gained by rigorously measuring minimum qualifications and applicant ability and motivation at this stage</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63</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2984164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Application Forms – Biodata Assessments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7</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8" name="Picture 7">
            <a:extLst>
              <a:ext uri="{FF2B5EF4-FFF2-40B4-BE49-F238E27FC236}">
                <a16:creationId xmlns:a16="http://schemas.microsoft.com/office/drawing/2014/main" id="{D9829B24-40C3-8645-9005-6A94ECB48120}"/>
              </a:ext>
            </a:extLst>
          </p:cNvPr>
          <p:cNvPicPr>
            <a:picLocks noChangeAspect="1"/>
          </p:cNvPicPr>
          <p:nvPr/>
        </p:nvPicPr>
        <p:blipFill>
          <a:blip r:embed="rId2"/>
          <a:stretch>
            <a:fillRect/>
          </a:stretch>
        </p:blipFill>
        <p:spPr>
          <a:xfrm>
            <a:off x="1287352" y="1358854"/>
            <a:ext cx="6569295" cy="4798126"/>
          </a:xfrm>
          <a:prstGeom prst="rect">
            <a:avLst/>
          </a:prstGeom>
        </p:spPr>
      </p:pic>
    </p:spTree>
    <p:extLst>
      <p:ext uri="{BB962C8B-B14F-4D97-AF65-F5344CB8AC3E}">
        <p14:creationId xmlns:p14="http://schemas.microsoft.com/office/powerpoint/2010/main" val="2326439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Application Forms – Biodata Assessments</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8</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pic>
        <p:nvPicPr>
          <p:cNvPr id="3" name="Picture 2">
            <a:extLst>
              <a:ext uri="{FF2B5EF4-FFF2-40B4-BE49-F238E27FC236}">
                <a16:creationId xmlns:a16="http://schemas.microsoft.com/office/drawing/2014/main" id="{74FB9FCE-F738-524E-B15A-9F3E084C8E90}"/>
              </a:ext>
            </a:extLst>
          </p:cNvPr>
          <p:cNvPicPr>
            <a:picLocks noChangeAspect="1"/>
          </p:cNvPicPr>
          <p:nvPr/>
        </p:nvPicPr>
        <p:blipFill>
          <a:blip r:embed="rId2"/>
          <a:stretch>
            <a:fillRect/>
          </a:stretch>
        </p:blipFill>
        <p:spPr>
          <a:xfrm>
            <a:off x="1958721" y="1560881"/>
            <a:ext cx="5226558" cy="4394073"/>
          </a:xfrm>
          <a:prstGeom prst="rect">
            <a:avLst/>
          </a:prstGeom>
        </p:spPr>
      </p:pic>
    </p:spTree>
    <p:extLst>
      <p:ext uri="{BB962C8B-B14F-4D97-AF65-F5344CB8AC3E}">
        <p14:creationId xmlns:p14="http://schemas.microsoft.com/office/powerpoint/2010/main" val="1700893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0312-A79F-0442-B136-22AD25FDC818}"/>
              </a:ext>
            </a:extLst>
          </p:cNvPr>
          <p:cNvSpPr>
            <a:spLocks noGrp="1"/>
          </p:cNvSpPr>
          <p:nvPr>
            <p:ph type="title"/>
          </p:nvPr>
        </p:nvSpPr>
        <p:spPr/>
        <p:txBody>
          <a:bodyPr/>
          <a:lstStyle/>
          <a:p>
            <a:r>
              <a:rPr lang="en-US" dirty="0"/>
              <a:t>Evaluating Application Forms as Predictors</a:t>
            </a:r>
          </a:p>
        </p:txBody>
      </p:sp>
      <p:sp>
        <p:nvSpPr>
          <p:cNvPr id="3" name="Content Placeholder 2">
            <a:extLst>
              <a:ext uri="{FF2B5EF4-FFF2-40B4-BE49-F238E27FC236}">
                <a16:creationId xmlns:a16="http://schemas.microsoft.com/office/drawing/2014/main" id="{94236D88-CDD8-FB4A-BFF3-4F409F48A8EE}"/>
              </a:ext>
            </a:extLst>
          </p:cNvPr>
          <p:cNvSpPr>
            <a:spLocks noGrp="1"/>
          </p:cNvSpPr>
          <p:nvPr>
            <p:ph idx="1"/>
          </p:nvPr>
        </p:nvSpPr>
        <p:spPr/>
        <p:txBody>
          <a:bodyPr>
            <a:normAutofit/>
          </a:bodyPr>
          <a:lstStyle/>
          <a:p>
            <a:pPr marL="234950" indent="-227013">
              <a:lnSpc>
                <a:spcPct val="100000"/>
              </a:lnSpc>
              <a:spcBef>
                <a:spcPts val="1200"/>
              </a:spcBef>
            </a:pPr>
            <a:r>
              <a:rPr lang="en-US" dirty="0"/>
              <a:t>Information obtained from application blanks can be useful, but to realize its potential, the form must either:</a:t>
            </a:r>
          </a:p>
          <a:p>
            <a:pPr marL="685800" indent="-225425">
              <a:lnSpc>
                <a:spcPct val="100000"/>
              </a:lnSpc>
              <a:spcBef>
                <a:spcPts val="1200"/>
              </a:spcBef>
              <a:buFont typeface="Wingdings" pitchFamily="2" charset="2"/>
              <a:buChar char="§"/>
            </a:pPr>
            <a:r>
              <a:rPr lang="en-US" dirty="0"/>
              <a:t>rely on an empirical analysis to identify items that predict the outcome of interest, or</a:t>
            </a:r>
          </a:p>
          <a:p>
            <a:pPr marL="685800" indent="-225425">
              <a:lnSpc>
                <a:spcPct val="100000"/>
              </a:lnSpc>
              <a:spcBef>
                <a:spcPts val="1200"/>
              </a:spcBef>
              <a:buFont typeface="Wingdings" pitchFamily="2" charset="2"/>
              <a:buChar char="§"/>
            </a:pPr>
            <a:r>
              <a:rPr lang="en-US" dirty="0"/>
              <a:t>b</a:t>
            </a:r>
            <a:r>
              <a:rPr lang="en-US"/>
              <a:t>egin </a:t>
            </a:r>
            <a:r>
              <a:rPr lang="en-US" dirty="0"/>
              <a:t>with a job analysis to ensure that only job-related questions are posed</a:t>
            </a:r>
          </a:p>
          <a:p>
            <a:pPr marL="234950" indent="-227013">
              <a:lnSpc>
                <a:spcPct val="100000"/>
              </a:lnSpc>
              <a:spcBef>
                <a:spcPts val="1200"/>
              </a:spcBef>
            </a:pPr>
            <a:r>
              <a:rPr lang="en-US" dirty="0"/>
              <a:t>Biodata can predict supervisory ratings of performance, productivity, promotion, tenure, turnover, and training success (Table 9.3) but only when the criterion is taken into account when identifying which items to rely on</a:t>
            </a:r>
          </a:p>
        </p:txBody>
      </p:sp>
      <p:sp>
        <p:nvSpPr>
          <p:cNvPr id="4" name="Slide Number Placeholder 3">
            <a:extLst>
              <a:ext uri="{FF2B5EF4-FFF2-40B4-BE49-F238E27FC236}">
                <a16:creationId xmlns:a16="http://schemas.microsoft.com/office/drawing/2014/main" id="{92A03FEF-F5D6-D848-BA84-24BFDD0D14FB}"/>
              </a:ext>
            </a:extLst>
          </p:cNvPr>
          <p:cNvSpPr>
            <a:spLocks noGrp="1"/>
          </p:cNvSpPr>
          <p:nvPr>
            <p:ph type="sldNum" sz="quarter" idx="12"/>
          </p:nvPr>
        </p:nvSpPr>
        <p:spPr/>
        <p:txBody>
          <a:bodyPr/>
          <a:lstStyle/>
          <a:p>
            <a:fld id="{C6E7765F-978A-F841-9637-D5ED7CD3AF88}" type="slidenum">
              <a:rPr lang="en-US" smtClean="0"/>
              <a:pPr/>
              <a:t>9</a:t>
            </a:fld>
            <a:endParaRPr lang="en-US" dirty="0"/>
          </a:p>
        </p:txBody>
      </p:sp>
      <p:sp>
        <p:nvSpPr>
          <p:cNvPr id="5" name="Date Placeholder 3">
            <a:extLst>
              <a:ext uri="{FF2B5EF4-FFF2-40B4-BE49-F238E27FC236}">
                <a16:creationId xmlns:a16="http://schemas.microsoft.com/office/drawing/2014/main" id="{B97F6BD3-8EE0-3845-80EF-A3C728B1E6DA}"/>
              </a:ext>
            </a:extLst>
          </p:cNvPr>
          <p:cNvSpPr>
            <a:spLocks noGrp="1"/>
          </p:cNvSpPr>
          <p:nvPr>
            <p:ph type="dt" sz="half" idx="10"/>
          </p:nvPr>
        </p:nvSpPr>
        <p:spPr>
          <a:xfrm>
            <a:off x="628650" y="6418554"/>
            <a:ext cx="3943350" cy="225752"/>
          </a:xfrm>
        </p:spPr>
        <p:txBody>
          <a:bodyPr/>
          <a:lstStyle/>
          <a:p>
            <a:r>
              <a:rPr lang="en-US" dirty="0"/>
              <a:t>© 2019 Wessex Press • Human Resource Selection 9e • Gatewood, </a:t>
            </a:r>
            <a:r>
              <a:rPr lang="en-US" dirty="0" err="1"/>
              <a:t>Feild</a:t>
            </a:r>
            <a:r>
              <a:rPr lang="en-US" dirty="0"/>
              <a:t>, Barrick</a:t>
            </a:r>
          </a:p>
        </p:txBody>
      </p:sp>
    </p:spTree>
    <p:extLst>
      <p:ext uri="{BB962C8B-B14F-4D97-AF65-F5344CB8AC3E}">
        <p14:creationId xmlns:p14="http://schemas.microsoft.com/office/powerpoint/2010/main" val="7600282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1245</TotalTime>
  <Words>4720</Words>
  <Application>Microsoft Macintosh PowerPoint</Application>
  <PresentationFormat>On-screen Show (4:3)</PresentationFormat>
  <Paragraphs>442</Paragraphs>
  <Slides>63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Times New Roman</vt:lpstr>
      <vt:lpstr>Wingdings</vt:lpstr>
      <vt:lpstr>Office Theme</vt:lpstr>
      <vt:lpstr>PowerPoint Presentation</vt:lpstr>
      <vt:lpstr>CHAPTER 9</vt:lpstr>
      <vt:lpstr>Learning Objectives</vt:lpstr>
      <vt:lpstr>Application Forms – Biodata Assessments</vt:lpstr>
      <vt:lpstr>Application Forms – Biodata Assessments</vt:lpstr>
      <vt:lpstr>Application Forms – Biodata Assessments</vt:lpstr>
      <vt:lpstr>Application Forms – Biodata Assessments</vt:lpstr>
      <vt:lpstr>Application Forms – Biodata Assessments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Evaluating Application Forms as Predictors</vt:lpstr>
      <vt:lpstr>Training and Experience (T&amp;E) Evaluations</vt:lpstr>
      <vt:lpstr>Training and Experience (T&amp;E) Evaluations</vt:lpstr>
      <vt:lpstr>Training and Experience (T&amp;E) Evaluations</vt:lpstr>
      <vt:lpstr>Training and Experience (T&amp;E) Evaluations</vt:lpstr>
      <vt:lpstr>Training and Experience (T&amp;E) Evaluations</vt:lpstr>
      <vt:lpstr>Training and Experience (T&amp;E) Evaluations</vt:lpstr>
      <vt:lpstr>Training and Experience (T&amp;E) Evaluations</vt:lpstr>
      <vt:lpstr>Training and Experience (T&amp;E) Evaluations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Reference Checks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71</cp:revision>
  <dcterms:created xsi:type="dcterms:W3CDTF">2018-08-23T16:39:34Z</dcterms:created>
  <dcterms:modified xsi:type="dcterms:W3CDTF">2018-09-24T19:34:37Z</dcterms:modified>
</cp:coreProperties>
</file>